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763" r:id="rId4"/>
    <p:sldId id="779" r:id="rId5"/>
    <p:sldId id="780" r:id="rId6"/>
    <p:sldId id="783" r:id="rId7"/>
    <p:sldId id="782" r:id="rId8"/>
    <p:sldId id="261" r:id="rId9"/>
    <p:sldId id="776" r:id="rId10"/>
    <p:sldId id="759" r:id="rId11"/>
    <p:sldId id="677" r:id="rId12"/>
    <p:sldId id="778" r:id="rId13"/>
    <p:sldId id="784" r:id="rId14"/>
    <p:sldId id="293" r:id="rId15"/>
    <p:sldId id="786" r:id="rId16"/>
    <p:sldId id="766" r:id="rId17"/>
    <p:sldId id="785" r:id="rId18"/>
    <p:sldId id="777" r:id="rId19"/>
    <p:sldId id="61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EB76D2-05E0-41DB-989C-270145EBC2D4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22B4780-1A42-4CD8-A136-D747655247C2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Развитие территорий и рост доходов сельского предпринимательства</a:t>
          </a:r>
        </a:p>
      </dgm:t>
    </dgm:pt>
    <dgm:pt modelId="{E5620559-285F-456D-BFAA-ADAFCA4DFCB9}" type="parTrans" cxnId="{A0921750-ADCA-4D07-B4E4-25836EBEAEEB}">
      <dgm:prSet/>
      <dgm:spPr/>
      <dgm:t>
        <a:bodyPr/>
        <a:lstStyle/>
        <a:p>
          <a:endParaRPr lang="ru-RU" sz="1600"/>
        </a:p>
      </dgm:t>
    </dgm:pt>
    <dgm:pt modelId="{7E1BB12A-D2F9-4A62-8F03-FF1A6D857791}" type="sibTrans" cxnId="{A0921750-ADCA-4D07-B4E4-25836EBEAEEB}">
      <dgm:prSet/>
      <dgm:spPr/>
      <dgm:t>
        <a:bodyPr/>
        <a:lstStyle/>
        <a:p>
          <a:endParaRPr lang="ru-RU" sz="1600"/>
        </a:p>
      </dgm:t>
    </dgm:pt>
    <dgm:pt modelId="{C3593934-AEFE-41FE-95E1-1508E790AFBC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Рост маточного поголовья КРС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и производство молодняка как целевой продукции ориентированной на откорм и экспорт</a:t>
          </a:r>
        </a:p>
      </dgm:t>
    </dgm:pt>
    <dgm:pt modelId="{C2E8AAE3-6117-48D8-830F-4239B94A5108}" type="parTrans" cxnId="{DD843DCA-4E18-45EA-9FB7-EF04819355E0}">
      <dgm:prSet/>
      <dgm:spPr/>
      <dgm:t>
        <a:bodyPr/>
        <a:lstStyle/>
        <a:p>
          <a:endParaRPr lang="ru-RU" sz="1600"/>
        </a:p>
      </dgm:t>
    </dgm:pt>
    <dgm:pt modelId="{0819E3BE-5D64-413B-BD95-44393F26435B}" type="sibTrans" cxnId="{DD843DCA-4E18-45EA-9FB7-EF04819355E0}">
      <dgm:prSet/>
      <dgm:spPr/>
      <dgm:t>
        <a:bodyPr/>
        <a:lstStyle/>
        <a:p>
          <a:endParaRPr lang="ru-RU" sz="1600"/>
        </a:p>
      </dgm:t>
    </dgm:pt>
    <dgm:pt modelId="{D9B4DDDB-B647-4BA4-985A-4F85F2523EC9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ru-RU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Предоставление социального лифта молодежи, реализация типовых ферм «под ключ» для роста занятости селян</a:t>
          </a:r>
        </a:p>
      </dgm:t>
    </dgm:pt>
    <dgm:pt modelId="{3D302AD3-1C8C-4B8E-A5FB-2E64C985D83A}" type="parTrans" cxnId="{3D2315A7-4EFA-401D-BE58-C6CD0BEB1BC9}">
      <dgm:prSet/>
      <dgm:spPr/>
      <dgm:t>
        <a:bodyPr/>
        <a:lstStyle/>
        <a:p>
          <a:endParaRPr lang="ru-RU" sz="1600"/>
        </a:p>
      </dgm:t>
    </dgm:pt>
    <dgm:pt modelId="{CE333A72-F608-4742-BB25-8069287BB3B0}" type="sibTrans" cxnId="{3D2315A7-4EFA-401D-BE58-C6CD0BEB1BC9}">
      <dgm:prSet/>
      <dgm:spPr/>
      <dgm:t>
        <a:bodyPr/>
        <a:lstStyle/>
        <a:p>
          <a:endParaRPr lang="ru-RU" sz="1600"/>
        </a:p>
      </dgm:t>
    </dgm:pt>
    <dgm:pt modelId="{FE5BD1EE-28C1-4C6D-A772-E070EA60A228}" type="pres">
      <dgm:prSet presAssocID="{5CEB76D2-05E0-41DB-989C-270145EBC2D4}" presName="Name0" presStyleCnt="0">
        <dgm:presLayoutVars>
          <dgm:chMax val="7"/>
          <dgm:chPref val="7"/>
          <dgm:dir/>
        </dgm:presLayoutVars>
      </dgm:prSet>
      <dgm:spPr/>
    </dgm:pt>
    <dgm:pt modelId="{40A919D2-6E66-4B40-870D-696BEA282CF2}" type="pres">
      <dgm:prSet presAssocID="{5CEB76D2-05E0-41DB-989C-270145EBC2D4}" presName="Name1" presStyleCnt="0"/>
      <dgm:spPr/>
    </dgm:pt>
    <dgm:pt modelId="{30BE80A0-508D-4AC9-8AD8-A4F4DE0B9DBD}" type="pres">
      <dgm:prSet presAssocID="{5CEB76D2-05E0-41DB-989C-270145EBC2D4}" presName="cycle" presStyleCnt="0"/>
      <dgm:spPr/>
    </dgm:pt>
    <dgm:pt modelId="{6228AE6C-A976-44F0-ACAF-E7C97E0C1F32}" type="pres">
      <dgm:prSet presAssocID="{5CEB76D2-05E0-41DB-989C-270145EBC2D4}" presName="srcNode" presStyleLbl="node1" presStyleIdx="0" presStyleCnt="3"/>
      <dgm:spPr/>
    </dgm:pt>
    <dgm:pt modelId="{0175630E-536F-4C3E-A1BD-B831626A8044}" type="pres">
      <dgm:prSet presAssocID="{5CEB76D2-05E0-41DB-989C-270145EBC2D4}" presName="conn" presStyleLbl="parChTrans1D2" presStyleIdx="0" presStyleCnt="1"/>
      <dgm:spPr/>
    </dgm:pt>
    <dgm:pt modelId="{0C9CCB0C-591E-43BA-B9F2-41B7779DBC5A}" type="pres">
      <dgm:prSet presAssocID="{5CEB76D2-05E0-41DB-989C-270145EBC2D4}" presName="extraNode" presStyleLbl="node1" presStyleIdx="0" presStyleCnt="3"/>
      <dgm:spPr/>
    </dgm:pt>
    <dgm:pt modelId="{A28EE5D1-B932-4267-969D-DF9F24BB4900}" type="pres">
      <dgm:prSet presAssocID="{5CEB76D2-05E0-41DB-989C-270145EBC2D4}" presName="dstNode" presStyleLbl="node1" presStyleIdx="0" presStyleCnt="3"/>
      <dgm:spPr/>
    </dgm:pt>
    <dgm:pt modelId="{534AD6FC-8CDD-43B6-9C70-34F2DF62B6B2}" type="pres">
      <dgm:prSet presAssocID="{D9B4DDDB-B647-4BA4-985A-4F85F2523EC9}" presName="text_1" presStyleLbl="node1" presStyleIdx="0" presStyleCnt="3" custScaleY="117014">
        <dgm:presLayoutVars>
          <dgm:bulletEnabled val="1"/>
        </dgm:presLayoutVars>
      </dgm:prSet>
      <dgm:spPr/>
    </dgm:pt>
    <dgm:pt modelId="{A7A580A4-B589-4532-AF96-268A08DADB7D}" type="pres">
      <dgm:prSet presAssocID="{D9B4DDDB-B647-4BA4-985A-4F85F2523EC9}" presName="accent_1" presStyleCnt="0"/>
      <dgm:spPr/>
    </dgm:pt>
    <dgm:pt modelId="{0BDA7145-9622-4E85-81C7-BD62D77C48E9}" type="pres">
      <dgm:prSet presAssocID="{D9B4DDDB-B647-4BA4-985A-4F85F2523EC9}" presName="accentRepeatNode" presStyleLbl="solidFgAcc1" presStyleIdx="0" presStyleCnt="3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2700000" scaled="1"/>
          <a:tileRect/>
        </a:gradFill>
      </dgm:spPr>
    </dgm:pt>
    <dgm:pt modelId="{8FC7749D-2A8C-4131-8004-D82143E4D0F6}" type="pres">
      <dgm:prSet presAssocID="{D22B4780-1A42-4CD8-A136-D747655247C2}" presName="text_2" presStyleLbl="node1" presStyleIdx="1" presStyleCnt="3" custScaleY="115945">
        <dgm:presLayoutVars>
          <dgm:bulletEnabled val="1"/>
        </dgm:presLayoutVars>
      </dgm:prSet>
      <dgm:spPr/>
    </dgm:pt>
    <dgm:pt modelId="{943294D7-C025-4037-A46A-2D9A36A297A5}" type="pres">
      <dgm:prSet presAssocID="{D22B4780-1A42-4CD8-A136-D747655247C2}" presName="accent_2" presStyleCnt="0"/>
      <dgm:spPr/>
    </dgm:pt>
    <dgm:pt modelId="{B9627058-21C6-4CB6-B488-7E1AB7D14785}" type="pres">
      <dgm:prSet presAssocID="{D22B4780-1A42-4CD8-A136-D747655247C2}" presName="accentRepeatNode" presStyleLbl="solidFgAcc1" presStyleIdx="1" presStyleCnt="3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2700000" scaled="1"/>
          <a:tileRect/>
        </a:gradFill>
      </dgm:spPr>
    </dgm:pt>
    <dgm:pt modelId="{E1C6ADED-5F65-47FA-A868-8EB554E628DB}" type="pres">
      <dgm:prSet presAssocID="{C3593934-AEFE-41FE-95E1-1508E790AFBC}" presName="text_3" presStyleLbl="node1" presStyleIdx="2" presStyleCnt="3" custScaleY="123833">
        <dgm:presLayoutVars>
          <dgm:bulletEnabled val="1"/>
        </dgm:presLayoutVars>
      </dgm:prSet>
      <dgm:spPr/>
    </dgm:pt>
    <dgm:pt modelId="{AAFB7A86-0A6D-4677-A0B9-0F294D941F2E}" type="pres">
      <dgm:prSet presAssocID="{C3593934-AEFE-41FE-95E1-1508E790AFBC}" presName="accent_3" presStyleCnt="0"/>
      <dgm:spPr/>
    </dgm:pt>
    <dgm:pt modelId="{3847DECA-BEDF-40FA-A945-526777D70899}" type="pres">
      <dgm:prSet presAssocID="{C3593934-AEFE-41FE-95E1-1508E790AFBC}" presName="accentRepeatNode" presStyleLbl="solidFgAcc1" presStyleIdx="2" presStyleCnt="3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2700000" scaled="1"/>
          <a:tileRect/>
        </a:gradFill>
      </dgm:spPr>
    </dgm:pt>
  </dgm:ptLst>
  <dgm:cxnLst>
    <dgm:cxn modelId="{60A6693E-5325-4C1B-99BB-F11852C31A58}" type="presOf" srcId="{5CEB76D2-05E0-41DB-989C-270145EBC2D4}" destId="{FE5BD1EE-28C1-4C6D-A772-E070EA60A228}" srcOrd="0" destOrd="0" presId="urn:microsoft.com/office/officeart/2008/layout/VerticalCurvedList"/>
    <dgm:cxn modelId="{5C601066-E7EB-4511-883F-C22B5EAD5188}" type="presOf" srcId="{D9B4DDDB-B647-4BA4-985A-4F85F2523EC9}" destId="{534AD6FC-8CDD-43B6-9C70-34F2DF62B6B2}" srcOrd="0" destOrd="0" presId="urn:microsoft.com/office/officeart/2008/layout/VerticalCurvedList"/>
    <dgm:cxn modelId="{9C5D2669-C806-4F10-85E1-7BEA7690215F}" type="presOf" srcId="{C3593934-AEFE-41FE-95E1-1508E790AFBC}" destId="{E1C6ADED-5F65-47FA-A868-8EB554E628DB}" srcOrd="0" destOrd="0" presId="urn:microsoft.com/office/officeart/2008/layout/VerticalCurvedList"/>
    <dgm:cxn modelId="{7ED4996F-D37C-4A26-B20D-F04C8FBE4D34}" type="presOf" srcId="{CE333A72-F608-4742-BB25-8069287BB3B0}" destId="{0175630E-536F-4C3E-A1BD-B831626A8044}" srcOrd="0" destOrd="0" presId="urn:microsoft.com/office/officeart/2008/layout/VerticalCurvedList"/>
    <dgm:cxn modelId="{A0921750-ADCA-4D07-B4E4-25836EBEAEEB}" srcId="{5CEB76D2-05E0-41DB-989C-270145EBC2D4}" destId="{D22B4780-1A42-4CD8-A136-D747655247C2}" srcOrd="1" destOrd="0" parTransId="{E5620559-285F-456D-BFAA-ADAFCA4DFCB9}" sibTransId="{7E1BB12A-D2F9-4A62-8F03-FF1A6D857791}"/>
    <dgm:cxn modelId="{157B2159-0C81-4A58-9665-75BEFCDF6557}" type="presOf" srcId="{D22B4780-1A42-4CD8-A136-D747655247C2}" destId="{8FC7749D-2A8C-4131-8004-D82143E4D0F6}" srcOrd="0" destOrd="0" presId="urn:microsoft.com/office/officeart/2008/layout/VerticalCurvedList"/>
    <dgm:cxn modelId="{3D2315A7-4EFA-401D-BE58-C6CD0BEB1BC9}" srcId="{5CEB76D2-05E0-41DB-989C-270145EBC2D4}" destId="{D9B4DDDB-B647-4BA4-985A-4F85F2523EC9}" srcOrd="0" destOrd="0" parTransId="{3D302AD3-1C8C-4B8E-A5FB-2E64C985D83A}" sibTransId="{CE333A72-F608-4742-BB25-8069287BB3B0}"/>
    <dgm:cxn modelId="{DD843DCA-4E18-45EA-9FB7-EF04819355E0}" srcId="{5CEB76D2-05E0-41DB-989C-270145EBC2D4}" destId="{C3593934-AEFE-41FE-95E1-1508E790AFBC}" srcOrd="2" destOrd="0" parTransId="{C2E8AAE3-6117-48D8-830F-4239B94A5108}" sibTransId="{0819E3BE-5D64-413B-BD95-44393F26435B}"/>
    <dgm:cxn modelId="{85555D4F-6A1B-4E40-815D-E4CF5B7F3331}" type="presParOf" srcId="{FE5BD1EE-28C1-4C6D-A772-E070EA60A228}" destId="{40A919D2-6E66-4B40-870D-696BEA282CF2}" srcOrd="0" destOrd="0" presId="urn:microsoft.com/office/officeart/2008/layout/VerticalCurvedList"/>
    <dgm:cxn modelId="{2EEFB3A5-2661-43D3-9728-819126E08963}" type="presParOf" srcId="{40A919D2-6E66-4B40-870D-696BEA282CF2}" destId="{30BE80A0-508D-4AC9-8AD8-A4F4DE0B9DBD}" srcOrd="0" destOrd="0" presId="urn:microsoft.com/office/officeart/2008/layout/VerticalCurvedList"/>
    <dgm:cxn modelId="{F54DDFBF-3370-4410-922D-3D58F8DB1A36}" type="presParOf" srcId="{30BE80A0-508D-4AC9-8AD8-A4F4DE0B9DBD}" destId="{6228AE6C-A976-44F0-ACAF-E7C97E0C1F32}" srcOrd="0" destOrd="0" presId="urn:microsoft.com/office/officeart/2008/layout/VerticalCurvedList"/>
    <dgm:cxn modelId="{D8C430A1-2D18-42AB-9016-5A0927FAE3C5}" type="presParOf" srcId="{30BE80A0-508D-4AC9-8AD8-A4F4DE0B9DBD}" destId="{0175630E-536F-4C3E-A1BD-B831626A8044}" srcOrd="1" destOrd="0" presId="urn:microsoft.com/office/officeart/2008/layout/VerticalCurvedList"/>
    <dgm:cxn modelId="{08E7199B-578C-4DDC-AF4C-7A1BD7D948A4}" type="presParOf" srcId="{30BE80A0-508D-4AC9-8AD8-A4F4DE0B9DBD}" destId="{0C9CCB0C-591E-43BA-B9F2-41B7779DBC5A}" srcOrd="2" destOrd="0" presId="urn:microsoft.com/office/officeart/2008/layout/VerticalCurvedList"/>
    <dgm:cxn modelId="{35017EAD-0A81-4EBE-9517-AD276FD346C4}" type="presParOf" srcId="{30BE80A0-508D-4AC9-8AD8-A4F4DE0B9DBD}" destId="{A28EE5D1-B932-4267-969D-DF9F24BB4900}" srcOrd="3" destOrd="0" presId="urn:microsoft.com/office/officeart/2008/layout/VerticalCurvedList"/>
    <dgm:cxn modelId="{56B006A6-B329-47ED-8E39-794113C0E8A2}" type="presParOf" srcId="{40A919D2-6E66-4B40-870D-696BEA282CF2}" destId="{534AD6FC-8CDD-43B6-9C70-34F2DF62B6B2}" srcOrd="1" destOrd="0" presId="urn:microsoft.com/office/officeart/2008/layout/VerticalCurvedList"/>
    <dgm:cxn modelId="{0E0445D1-B709-4309-8073-D4C341828AC2}" type="presParOf" srcId="{40A919D2-6E66-4B40-870D-696BEA282CF2}" destId="{A7A580A4-B589-4532-AF96-268A08DADB7D}" srcOrd="2" destOrd="0" presId="urn:microsoft.com/office/officeart/2008/layout/VerticalCurvedList"/>
    <dgm:cxn modelId="{D1A280C1-86DC-44EB-964D-C9DF1DF0B462}" type="presParOf" srcId="{A7A580A4-B589-4532-AF96-268A08DADB7D}" destId="{0BDA7145-9622-4E85-81C7-BD62D77C48E9}" srcOrd="0" destOrd="0" presId="urn:microsoft.com/office/officeart/2008/layout/VerticalCurvedList"/>
    <dgm:cxn modelId="{81AE6001-6FB3-497B-BEA6-7B8F1262B64C}" type="presParOf" srcId="{40A919D2-6E66-4B40-870D-696BEA282CF2}" destId="{8FC7749D-2A8C-4131-8004-D82143E4D0F6}" srcOrd="3" destOrd="0" presId="urn:microsoft.com/office/officeart/2008/layout/VerticalCurvedList"/>
    <dgm:cxn modelId="{CC2F2474-CC3D-4B20-8757-2B0989F95405}" type="presParOf" srcId="{40A919D2-6E66-4B40-870D-696BEA282CF2}" destId="{943294D7-C025-4037-A46A-2D9A36A297A5}" srcOrd="4" destOrd="0" presId="urn:microsoft.com/office/officeart/2008/layout/VerticalCurvedList"/>
    <dgm:cxn modelId="{561A9834-EC92-47B6-BA84-D3CB1E053717}" type="presParOf" srcId="{943294D7-C025-4037-A46A-2D9A36A297A5}" destId="{B9627058-21C6-4CB6-B488-7E1AB7D14785}" srcOrd="0" destOrd="0" presId="urn:microsoft.com/office/officeart/2008/layout/VerticalCurvedList"/>
    <dgm:cxn modelId="{4861D0D7-B685-4245-85D4-BEBCDA8FD6BB}" type="presParOf" srcId="{40A919D2-6E66-4B40-870D-696BEA282CF2}" destId="{E1C6ADED-5F65-47FA-A868-8EB554E628DB}" srcOrd="5" destOrd="0" presId="urn:microsoft.com/office/officeart/2008/layout/VerticalCurvedList"/>
    <dgm:cxn modelId="{C7A56034-DF01-4943-B4A8-9CDB6E8FA3D3}" type="presParOf" srcId="{40A919D2-6E66-4B40-870D-696BEA282CF2}" destId="{AAFB7A86-0A6D-4677-A0B9-0F294D941F2E}" srcOrd="6" destOrd="0" presId="urn:microsoft.com/office/officeart/2008/layout/VerticalCurvedList"/>
    <dgm:cxn modelId="{323AFEB4-776F-45BE-A253-E3C4CD0DA522}" type="presParOf" srcId="{AAFB7A86-0A6D-4677-A0B9-0F294D941F2E}" destId="{3847DECA-BEDF-40FA-A945-526777D70899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5630E-536F-4C3E-A1BD-B831626A8044}">
      <dsp:nvSpPr>
        <dsp:cNvPr id="0" name=""/>
        <dsp:cNvSpPr/>
      </dsp:nvSpPr>
      <dsp:spPr>
        <a:xfrm>
          <a:off x="-4291593" y="-658383"/>
          <a:ext cx="5113180" cy="5113180"/>
        </a:xfrm>
        <a:prstGeom prst="blockArc">
          <a:avLst>
            <a:gd name="adj1" fmla="val 18900000"/>
            <a:gd name="adj2" fmla="val 2700000"/>
            <a:gd name="adj3" fmla="val 422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AD6FC-8CDD-43B6-9C70-34F2DF62B6B2}">
      <dsp:nvSpPr>
        <dsp:cNvPr id="0" name=""/>
        <dsp:cNvSpPr/>
      </dsp:nvSpPr>
      <dsp:spPr>
        <a:xfrm>
          <a:off x="528372" y="315049"/>
          <a:ext cx="7214333" cy="888467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268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Предоставление социального лифта молодежи, реализация типовых ферм «под ключ» для роста занятости селян</a:t>
          </a:r>
        </a:p>
      </dsp:txBody>
      <dsp:txXfrm>
        <a:off x="528372" y="315049"/>
        <a:ext cx="7214333" cy="888467"/>
      </dsp:txXfrm>
    </dsp:sp>
    <dsp:sp modelId="{0BDA7145-9622-4E85-81C7-BD62D77C48E9}">
      <dsp:nvSpPr>
        <dsp:cNvPr id="0" name=""/>
        <dsp:cNvSpPr/>
      </dsp:nvSpPr>
      <dsp:spPr>
        <a:xfrm>
          <a:off x="53820" y="284731"/>
          <a:ext cx="949103" cy="949103"/>
        </a:xfrm>
        <a:prstGeom prst="ellips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2700000" scaled="1"/>
          <a:tileRect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C7749D-2A8C-4131-8004-D82143E4D0F6}">
      <dsp:nvSpPr>
        <dsp:cNvPr id="0" name=""/>
        <dsp:cNvSpPr/>
      </dsp:nvSpPr>
      <dsp:spPr>
        <a:xfrm>
          <a:off x="804371" y="1458031"/>
          <a:ext cx="6938333" cy="880350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2681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Развитие территорий и рост доходов сельского предпринимательства</a:t>
          </a:r>
        </a:p>
      </dsp:txBody>
      <dsp:txXfrm>
        <a:off x="804371" y="1458031"/>
        <a:ext cx="6938333" cy="880350"/>
      </dsp:txXfrm>
    </dsp:sp>
    <dsp:sp modelId="{B9627058-21C6-4CB6-B488-7E1AB7D14785}">
      <dsp:nvSpPr>
        <dsp:cNvPr id="0" name=""/>
        <dsp:cNvSpPr/>
      </dsp:nvSpPr>
      <dsp:spPr>
        <a:xfrm>
          <a:off x="329819" y="1423655"/>
          <a:ext cx="949103" cy="949103"/>
        </a:xfrm>
        <a:prstGeom prst="ellips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2700000" scaled="1"/>
          <a:tileRect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C6ADED-5F65-47FA-A868-8EB554E628DB}">
      <dsp:nvSpPr>
        <dsp:cNvPr id="0" name=""/>
        <dsp:cNvSpPr/>
      </dsp:nvSpPr>
      <dsp:spPr>
        <a:xfrm>
          <a:off x="528372" y="2567009"/>
          <a:ext cx="7214333" cy="940242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2681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Рост маточного поголовья КРС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и производство молодняка как целевой продукции ориентированной на откорм и экспорт</a:t>
          </a:r>
        </a:p>
      </dsp:txBody>
      <dsp:txXfrm>
        <a:off x="528372" y="2567009"/>
        <a:ext cx="7214333" cy="940242"/>
      </dsp:txXfrm>
    </dsp:sp>
    <dsp:sp modelId="{3847DECA-BEDF-40FA-A945-526777D70899}">
      <dsp:nvSpPr>
        <dsp:cNvPr id="0" name=""/>
        <dsp:cNvSpPr/>
      </dsp:nvSpPr>
      <dsp:spPr>
        <a:xfrm>
          <a:off x="53820" y="2562579"/>
          <a:ext cx="949103" cy="949103"/>
        </a:xfrm>
        <a:prstGeom prst="ellips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2700000" scaled="1"/>
          <a:tileRect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34854-7E48-4A40-A3B2-CBA4B5EB6215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F1EF9-3884-4DB8-AE29-F77F017F2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02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C18C3-34EB-9A4C-A906-BA5FBDA1563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850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17D2D-6872-3C13-31BA-512F99A4D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0291B8B-8879-3CFD-7357-A09978189C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7C050C6-0C83-5BCF-73F7-6FD20374D1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741016-BCBE-88C1-3DE6-F84327C7EF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C18C3-34EB-9A4C-A906-BA5FBDA1563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43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EC4CC-947B-BB6C-ED7B-16645A08A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0F7344-46CC-112B-DF60-81A3411DF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AD2E66-BB54-03F3-A616-32739E0A4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211C-B0D9-499B-9694-C782368DBC20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C7F1CB-5410-D700-7780-42B57B911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B07784-398B-DDFA-D530-7C13DC09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6A8C-CA46-4F5E-9370-8820910EC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4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07D6F-3308-7A14-4B59-A1A00419D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2F0275-F676-4DA7-E1DB-2CE164200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747956-65CB-EAF4-7613-71ED23E25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211C-B0D9-499B-9694-C782368DBC20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AA63A5-4CAE-09B8-1C0D-94E259E55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066B1-5D76-AB88-C075-B476BCA4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6A8C-CA46-4F5E-9370-8820910EC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13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A55A39-B1FE-09BD-BE3E-C28C6B8FD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29F04D-7AB8-8A37-5C09-E90F4BFD1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888F8B-AD39-5BD8-663F-8EE29D58F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211C-B0D9-499B-9694-C782368DBC20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613D56-9DDD-F4BE-A9C5-B8A4ED2DD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AEA4E-E1B6-5E55-0942-2202F470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6A8C-CA46-4F5E-9370-8820910EC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442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June 5,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123" y="3138989"/>
            <a:ext cx="545911" cy="580029"/>
          </a:xfrm>
          <a:prstGeom prst="rect">
            <a:avLst/>
          </a:prstGeo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7081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567814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88986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0"/>
            <a:ext cx="12288986" cy="6858000"/>
          </a:xfrm>
          <a:prstGeom prst="rect">
            <a:avLst/>
          </a:prstGeom>
          <a:solidFill>
            <a:srgbClr val="FFFFFF">
              <a:alpha val="74000"/>
            </a:srgbClr>
          </a:solidFill>
          <a:ln w="25400" cap="flat" cmpd="sng" algn="ctr">
            <a:noFill/>
            <a:miter lim="800000"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46434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3B50-64B0-453E-996F-5A324E18D72E}" type="datetime1">
              <a:rPr lang="ru-RU" smtClean="0"/>
              <a:t>05.06.2025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3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2" pos="75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692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C4AF-2D9E-49A5-B419-50A3E15C84F8}" type="datetime1">
              <a:rPr lang="ru-RU" smtClean="0"/>
              <a:t>05.06.2025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53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E079-D4B4-46A3-8A2B-EDBF6B2B372B}" type="datetime1">
              <a:rPr lang="ru-RU" smtClean="0"/>
              <a:t>05.06.2025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0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A8A0-6058-4546-A147-C1AD10644755}" type="datetime1">
              <a:rPr lang="ru-RU" smtClean="0"/>
              <a:t>05.06.2025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34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89D99-74D8-A5C4-EE69-518A953C4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151E22-9AFE-2D90-C431-1860163E6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818E57-3A4C-2491-ACC4-14F77289C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211C-B0D9-499B-9694-C782368DBC20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DD73F2-328E-CF13-A966-41DFD00D9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919DF5-4405-58D9-6934-0A4AC6361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6A8C-CA46-4F5E-9370-8820910EC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7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79397-0EA2-F132-C4FF-A0A072871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0212D6-110A-2F49-9D8B-C3053719B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0DF46-F080-739E-3F23-8F7C3842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211C-B0D9-499B-9694-C782368DBC20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3BE368-8BA8-71DB-6438-902357056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4B84B2-6B55-1C68-E066-A958DADB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6A8C-CA46-4F5E-9370-8820910EC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22F60-8362-6076-5214-6ADA1FA54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9C224-BD29-A9EB-03E0-EC60C6335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E8CE45-51FC-CE7F-4686-DDA532927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B40289-A7B1-FE27-0161-5CA0BD0F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211C-B0D9-499B-9694-C782368DBC20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F547E2-269B-3AE7-1754-6108D2DE5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C36379-881E-3A89-F3D3-B162444B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6A8C-CA46-4F5E-9370-8820910EC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391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8A6CD-DC68-7DC2-6A45-DE43A198F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BEBC9F-4784-91C3-A1E3-7FEBFB5DD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2B95C6-67AD-3DEF-D651-84776ED64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0CA413-07A2-408A-264C-0B92E3B5DA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0C8CE8-94BF-8ACE-542D-9755DBBDBA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ED81538-9B62-254B-CE5C-AD5A7D92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211C-B0D9-499B-9694-C782368DBC20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3B1BBD5-F1D9-6AC5-30FA-A58758B2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DCB625-4B18-4330-1D9A-7DC7BCA37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6A8C-CA46-4F5E-9370-8820910EC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26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A242A-AF60-3DD4-E7A3-469E0610A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1AD1D61-CEEA-366E-EA54-D977DC1C1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211C-B0D9-499B-9694-C782368DBC20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CB107F-978E-710D-61E7-644FE027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23AD62-F0CA-AAF0-C599-2B73E9AA4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6A8C-CA46-4F5E-9370-8820910EC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004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354A70-2D46-3D64-09B8-1C7AF334B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211C-B0D9-499B-9694-C782368DBC20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591AC2-1964-B971-A8E3-9507F25F8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A5BEAF-28F6-105D-F67C-0F2A07FF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6A8C-CA46-4F5E-9370-8820910EC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15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2AE3C-9B2E-6987-3C10-00577270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7B99C-FC49-6874-E63F-1A6138E52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6AB5BB-95ED-B62A-9B65-A0B021009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457801-8747-B27B-E1C3-0435617D0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211C-B0D9-499B-9694-C782368DBC20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393427-086B-E528-A03A-8B061E429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8C1FBA-7429-C3E1-6C6F-579663AE4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6A8C-CA46-4F5E-9370-8820910EC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9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3F127-5CD6-1B35-63AB-483A4CF01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44281CD-353F-8C59-7CF8-521369357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D23530-3BA5-485D-0176-801BB3A69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B06442-C34A-B871-89F0-2F24B7DE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211C-B0D9-499B-9694-C782368DBC20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2E0A15-0529-CBC0-5961-CB2A84B5F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09B760-C96A-C370-5621-63D5C90BD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6A8C-CA46-4F5E-9370-8820910EC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135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15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DD1C7-91E4-4D31-5589-8B6560C7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1BEEBB-A12D-E1A7-AF8F-5B1F5EAE1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BFCDD4-2C20-0930-24A0-C4C3655C0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6211C-B0D9-499B-9694-C782368DBC20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27F652-DE88-CBE3-3ED2-2723EB161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7F1D99-F673-0C26-959D-B1CB66E1F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86A8C-CA46-4F5E-9370-8820910EC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5">
                <a:lumMod val="42000"/>
                <a:lumOff val="58000"/>
              </a:schemeClr>
            </a:gs>
            <a:gs pos="13000">
              <a:schemeClr val="bg1"/>
            </a:gs>
            <a:gs pos="1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622215028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890" y="274638"/>
            <a:ext cx="11380224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5890" y="1828800"/>
            <a:ext cx="11380224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297E0EC-50C8-48EB-9674-86C411FC7AC0}" type="datetime1">
              <a:rPr lang="ru-RU" smtClean="0"/>
              <a:t>05.06.2025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890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395885" y="6475513"/>
            <a:ext cx="381099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63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hyperlink" Target="http://www.sybaga.kz/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4.emf"/><Relationship Id="rId9" Type="http://schemas.openxmlformats.org/officeDocument/2006/relationships/image" Target="../media/image18.svg"/><Relationship Id="rId1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15.png"/><Relationship Id="rId5" Type="http://schemas.openxmlformats.org/officeDocument/2006/relationships/image" Target="../media/image27.jpeg"/><Relationship Id="rId15" Type="http://schemas.openxmlformats.org/officeDocument/2006/relationships/image" Target="../media/image19.png"/><Relationship Id="rId10" Type="http://schemas.openxmlformats.org/officeDocument/2006/relationships/image" Target="../media/image32.png"/><Relationship Id="rId19" Type="http://schemas.openxmlformats.org/officeDocument/2006/relationships/image" Target="../media/image5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2.png"/><Relationship Id="rId26" Type="http://schemas.openxmlformats.org/officeDocument/2006/relationships/image" Target="../media/image21.png"/><Relationship Id="rId3" Type="http://schemas.openxmlformats.org/officeDocument/2006/relationships/image" Target="../media/image39.png"/><Relationship Id="rId21" Type="http://schemas.openxmlformats.org/officeDocument/2006/relationships/image" Target="../media/image16.svg"/><Relationship Id="rId7" Type="http://schemas.openxmlformats.org/officeDocument/2006/relationships/image" Target="../media/image25.png"/><Relationship Id="rId12" Type="http://schemas.openxmlformats.org/officeDocument/2006/relationships/image" Target="../media/image47.png"/><Relationship Id="rId17" Type="http://schemas.openxmlformats.org/officeDocument/2006/relationships/image" Target="../media/image51.jpe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24" Type="http://schemas.openxmlformats.org/officeDocument/2006/relationships/image" Target="../media/image19.png"/><Relationship Id="rId5" Type="http://schemas.openxmlformats.org/officeDocument/2006/relationships/image" Target="../media/image41.png"/><Relationship Id="rId15" Type="http://schemas.openxmlformats.org/officeDocument/2006/relationships/image" Target="../media/image50.png"/><Relationship Id="rId23" Type="http://schemas.openxmlformats.org/officeDocument/2006/relationships/image" Target="../media/image18.svg"/><Relationship Id="rId28" Type="http://schemas.openxmlformats.org/officeDocument/2006/relationships/image" Target="../media/image5.png"/><Relationship Id="rId10" Type="http://schemas.openxmlformats.org/officeDocument/2006/relationships/image" Target="../media/image45.png"/><Relationship Id="rId19" Type="http://schemas.openxmlformats.org/officeDocument/2006/relationships/image" Target="../media/image53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17.png"/><Relationship Id="rId27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7E207-3314-7052-DC68-15779A5DD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5080"/>
            <a:ext cx="9144000" cy="27432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мясного скотоводства в развитии отдаленных сельских территорий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4E7B7B-F5A6-D701-4889-D5F48B658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8710"/>
            <a:ext cx="9144000" cy="809090"/>
          </a:xfrm>
        </p:spPr>
        <p:txBody>
          <a:bodyPr/>
          <a:lstStyle/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05 июня 2025 г.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FC524FF-5A98-5BEC-1F79-18DF08E91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8" y="4352744"/>
            <a:ext cx="12192000" cy="251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451C78-FE7E-D80E-5688-71CC454DC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925" y="52092"/>
            <a:ext cx="707197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1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Object 4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7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8" name="Object 4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7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740" y="73393"/>
            <a:ext cx="11377260" cy="711623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elvetica Neue" panose="02000503000000020004" pitchFamily="2" charset="0"/>
                <a:cs typeface="Times New Roman" panose="02020603050405020304" pitchFamily="18" charset="0"/>
              </a:rPr>
              <a:t>Фермер – центральное звено экосистемы в новой модели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0764" y="904018"/>
            <a:ext cx="3023869" cy="1228895"/>
          </a:xfrm>
          <a:prstGeom prst="rect">
            <a:avLst/>
          </a:prstGeom>
          <a:noFill/>
        </p:spPr>
        <p:txBody>
          <a:bodyPr wrap="square" lIns="0" tIns="105585" rIns="107275" bIns="105585" rtlCol="0" anchor="t">
            <a:spAutoFit/>
          </a:bodyPr>
          <a:lstStyle/>
          <a:p>
            <a:pPr marL="0" lvl="1" fontAlgn="base">
              <a:buClr>
                <a:schemeClr val="tx2">
                  <a:lumMod val="100000"/>
                </a:schemeClr>
              </a:buClr>
              <a:buSzPct val="100000"/>
              <a:buFont typeface="Trebuchet MS" panose="020B0603020202020204" pitchFamily="34" charset="0"/>
              <a:buChar char="​"/>
            </a:pPr>
            <a:r>
              <a:rPr lang="ru-RU" sz="1400" b="1" dirty="0">
                <a:ea typeface="Helvetica Neue" panose="02000503000000020004" pitchFamily="2" charset="0"/>
                <a:cs typeface="Times New Roman" panose="02020603050405020304" pitchFamily="18" charset="0"/>
              </a:rPr>
              <a:t>ПЛЕМЕННЫЕ</a:t>
            </a:r>
          </a:p>
          <a:p>
            <a:pPr marL="0" lvl="1" fontAlgn="base">
              <a:buClr>
                <a:schemeClr val="tx2">
                  <a:lumMod val="100000"/>
                </a:schemeClr>
              </a:buClr>
              <a:buSzPct val="100000"/>
              <a:buFont typeface="Trebuchet MS" panose="020B0603020202020204" pitchFamily="34" charset="0"/>
              <a:buChar char="​"/>
            </a:pPr>
            <a:r>
              <a:rPr lang="ru-RU" sz="1400" b="1" dirty="0">
                <a:ea typeface="Helvetica Neue" panose="02000503000000020004" pitchFamily="2" charset="0"/>
                <a:cs typeface="Times New Roman" panose="02020603050405020304" pitchFamily="18" charset="0"/>
              </a:rPr>
              <a:t> ХОЗЯЙСТВА - РЕПРОДУКТОРЫ</a:t>
            </a:r>
          </a:p>
          <a:p>
            <a:pPr marL="0" lvl="1" fontAlgn="base">
              <a:spcBef>
                <a:spcPts val="1200"/>
              </a:spcBef>
              <a:buClr>
                <a:schemeClr val="tx2">
                  <a:lumMod val="100000"/>
                </a:schemeClr>
              </a:buClr>
              <a:buSzPct val="100000"/>
              <a:buFont typeface="Trebuchet MS" panose="020B0603020202020204" pitchFamily="34" charset="0"/>
              <a:buChar char="​"/>
            </a:pPr>
            <a:r>
              <a:rPr lang="ru-RU" sz="1400" b="1" dirty="0">
                <a:ea typeface="Helvetica Neue" panose="02000503000000020004" pitchFamily="2" charset="0"/>
                <a:cs typeface="Times New Roman" panose="02020603050405020304" pitchFamily="18" charset="0"/>
              </a:rPr>
              <a:t>УЛУЧШЕНИЕ ГЕНЕТИКИ ДЛЯ ВСЕЙ ОТРАСЛИ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60764" y="3379682"/>
            <a:ext cx="3232800" cy="2090669"/>
          </a:xfrm>
          <a:prstGeom prst="rect">
            <a:avLst/>
          </a:prstGeom>
          <a:noFill/>
        </p:spPr>
        <p:txBody>
          <a:bodyPr wrap="square" lIns="0" tIns="105585" rIns="107275" bIns="105585" rtlCol="0" anchor="t">
            <a:spAutoFit/>
          </a:bodyPr>
          <a:lstStyle/>
          <a:p>
            <a:pPr fontAlgn="base">
              <a:buSzPct val="100000"/>
              <a:buFont typeface="Trebuchet MS" panose="020B0603020202020204" pitchFamily="34" charset="0"/>
              <a:buChar char="​"/>
            </a:pPr>
            <a:r>
              <a:rPr lang="ru-RU" sz="1400" b="1" dirty="0">
                <a:ea typeface="Helvetica Neue" panose="02000503000000020004" pitchFamily="2" charset="0"/>
                <a:cs typeface="Times New Roman" panose="02020603050405020304" pitchFamily="18" charset="0"/>
              </a:rPr>
              <a:t>ВЫДЕЛЕНИЕ ЗЕМЛИ и КРЕДИТОВАНИЕ </a:t>
            </a:r>
          </a:p>
          <a:p>
            <a:pPr marL="324000" lvl="1" indent="-216000" fontAlgn="base">
              <a:buClr>
                <a:schemeClr val="tx2">
                  <a:lumMod val="100000"/>
                </a:scheme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ru-RU" sz="1400" dirty="0">
                <a:ea typeface="Helvetica Neue" panose="02000503000000020004" pitchFamily="2" charset="0"/>
                <a:cs typeface="Times New Roman" panose="02020603050405020304" pitchFamily="18" charset="0"/>
              </a:rPr>
              <a:t>на основе отбора фермеров </a:t>
            </a:r>
          </a:p>
          <a:p>
            <a:pPr marL="324000" lvl="1" indent="-216000" fontAlgn="base">
              <a:buClr>
                <a:schemeClr val="tx2">
                  <a:lumMod val="100000"/>
                </a:schemeClr>
              </a:buClr>
              <a:buSzPct val="100000"/>
              <a:buFont typeface="Trebuchet MS" panose="020B0603020202020204" pitchFamily="34" charset="0"/>
              <a:buChar char="•"/>
            </a:pPr>
            <a:endParaRPr lang="ru-RU" sz="1400" b="1" dirty="0">
              <a:ea typeface="Helvetica Neue" panose="02000503000000020004" pitchFamily="2" charset="0"/>
              <a:cs typeface="Times New Roman" panose="02020603050405020304" pitchFamily="18" charset="0"/>
            </a:endParaRPr>
          </a:p>
          <a:p>
            <a:pPr marL="108000" lvl="1" fontAlgn="base">
              <a:buClr>
                <a:schemeClr val="tx2">
                  <a:lumMod val="100000"/>
                </a:schemeClr>
              </a:buClr>
              <a:buSzPct val="100000"/>
            </a:pPr>
            <a:r>
              <a:rPr lang="ru-RU" sz="1400" b="1" dirty="0">
                <a:ea typeface="Helvetica Neue" panose="02000503000000020004" pitchFamily="2" charset="0"/>
                <a:cs typeface="Times New Roman" panose="02020603050405020304" pitchFamily="18" charset="0"/>
              </a:rPr>
              <a:t>КОРМОПРОИЗВОДСТВО</a:t>
            </a:r>
          </a:p>
          <a:p>
            <a:pPr marL="324000" lvl="1" indent="-216000" fontAlgn="base">
              <a:buClr>
                <a:schemeClr val="tx2">
                  <a:lumMod val="100000"/>
                </a:scheme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ru-RU" sz="1400" dirty="0">
                <a:ea typeface="Helvetica Neue" panose="02000503000000020004" pitchFamily="2" charset="0"/>
                <a:cs typeface="Times New Roman" panose="02020603050405020304" pitchFamily="18" charset="0"/>
              </a:rPr>
              <a:t>Ввод в оборот до 500 тыс. Га</a:t>
            </a:r>
            <a:endParaRPr lang="en-US" sz="1400" b="1" dirty="0">
              <a:ea typeface="Helvetica Neue" panose="02000503000000020004" pitchFamily="2" charset="0"/>
              <a:cs typeface="Times New Roman" panose="02020603050405020304" pitchFamily="18" charset="0"/>
            </a:endParaRPr>
          </a:p>
          <a:p>
            <a:pPr fontAlgn="base">
              <a:spcBef>
                <a:spcPts val="1200"/>
              </a:spcBef>
              <a:buSzPct val="100000"/>
              <a:buFont typeface="Trebuchet MS" panose="020B0603020202020204" pitchFamily="34" charset="0"/>
              <a:buChar char="​"/>
            </a:pPr>
            <a:r>
              <a:rPr lang="ru-RU" sz="1400" b="1" dirty="0">
                <a:ea typeface="Helvetica Neue" panose="02000503000000020004" pitchFamily="2" charset="0"/>
                <a:cs typeface="Times New Roman" panose="02020603050405020304" pitchFamily="18" charset="0"/>
              </a:rPr>
              <a:t>ОБЕСПЕЧЕНИЕ ТЕХНИКОЙ</a:t>
            </a:r>
          </a:p>
          <a:p>
            <a:pPr marL="324000" lvl="1" indent="-216000" fontAlgn="base">
              <a:buClr>
                <a:schemeClr val="tx2">
                  <a:lumMod val="100000"/>
                </a:scheme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ru-RU" sz="1400" dirty="0">
                <a:ea typeface="Helvetica Neue" panose="02000503000000020004" pitchFamily="2" charset="0"/>
                <a:cs typeface="Times New Roman" panose="02020603050405020304" pitchFamily="18" charset="0"/>
              </a:rPr>
              <a:t>Локализация пр-ва техники и оборудования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7848003" y="3339915"/>
            <a:ext cx="393663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5402" y="1006293"/>
            <a:ext cx="0" cy="96202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5401" y="4746026"/>
            <a:ext cx="0" cy="96202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3098" y="904019"/>
            <a:ext cx="3023869" cy="1075007"/>
          </a:xfrm>
          <a:prstGeom prst="rect">
            <a:avLst/>
          </a:prstGeom>
          <a:noFill/>
        </p:spPr>
        <p:txBody>
          <a:bodyPr wrap="square" lIns="0" tIns="105585" rIns="107275" bIns="105585" rtlCol="0" anchor="t">
            <a:spAutoFit/>
          </a:bodyPr>
          <a:lstStyle/>
          <a:p>
            <a:pPr fontAlgn="base">
              <a:spcBef>
                <a:spcPts val="1200"/>
              </a:spcBef>
              <a:buSzPct val="100000"/>
              <a:buFont typeface="Trebuchet MS" panose="020B0603020202020204" pitchFamily="34" charset="0"/>
              <a:buChar char="​"/>
            </a:pPr>
            <a:r>
              <a:rPr lang="ru-RU" sz="1400" b="1" dirty="0">
                <a:ea typeface="Helvetica Neue" panose="02000503000000020004" pitchFamily="2" charset="0"/>
                <a:cs typeface="Times New Roman" panose="02020603050405020304" pitchFamily="18" charset="0"/>
              </a:rPr>
              <a:t>СИСТЕМА ОБУЧЕНИЯ</a:t>
            </a:r>
          </a:p>
          <a:p>
            <a:pPr fontAlgn="base">
              <a:buSzPct val="100000"/>
              <a:buFont typeface="Trebuchet MS" panose="020B0603020202020204" pitchFamily="34" charset="0"/>
              <a:buChar char="​"/>
            </a:pPr>
            <a:endParaRPr lang="ru-RU" sz="1400" b="1" dirty="0">
              <a:ea typeface="Helvetica Neue" panose="02000503000000020004" pitchFamily="2" charset="0"/>
              <a:cs typeface="Times New Roman" panose="02020603050405020304" pitchFamily="18" charset="0"/>
            </a:endParaRPr>
          </a:p>
          <a:p>
            <a:pPr fontAlgn="base">
              <a:buSzPct val="100000"/>
              <a:buFont typeface="Trebuchet MS" panose="020B0603020202020204" pitchFamily="34" charset="0"/>
              <a:buChar char="​"/>
            </a:pPr>
            <a:r>
              <a:rPr lang="ru-RU" sz="1400" b="1" dirty="0">
                <a:ea typeface="Helvetica Neue" panose="02000503000000020004" pitchFamily="2" charset="0"/>
                <a:cs typeface="Times New Roman" panose="02020603050405020304" pitchFamily="18" charset="0"/>
              </a:rPr>
              <a:t>КООПЕРАЦИЯ и САМОРЕГУЛИРОВАНИЕ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7373" y="3445692"/>
            <a:ext cx="3023869" cy="2460001"/>
          </a:xfrm>
          <a:prstGeom prst="rect">
            <a:avLst/>
          </a:prstGeom>
          <a:noFill/>
        </p:spPr>
        <p:txBody>
          <a:bodyPr wrap="square" lIns="0" tIns="105585" rIns="107275" bIns="105585" rtlCol="0" anchor="t">
            <a:spAutoFit/>
          </a:bodyPr>
          <a:lstStyle/>
          <a:p>
            <a:pPr fontAlgn="base">
              <a:buSzPct val="100000"/>
              <a:buFont typeface="Trebuchet MS" panose="020B0603020202020204" pitchFamily="34" charset="0"/>
              <a:buChar char="​"/>
            </a:pPr>
            <a:r>
              <a:rPr lang="ru-RU" sz="1400" b="1" dirty="0">
                <a:ea typeface="Helvetica Neue" panose="02000503000000020004" pitchFamily="2" charset="0"/>
                <a:cs typeface="Times New Roman" panose="02020603050405020304" pitchFamily="18" charset="0"/>
              </a:rPr>
              <a:t>СКОТНЫЕ РЫНКИ</a:t>
            </a:r>
          </a:p>
          <a:p>
            <a:pPr marL="285750" indent="-285750" fontAlgn="base">
              <a:buSzPct val="100000"/>
              <a:buFont typeface="Arial" panose="020B0604020202020204" pitchFamily="34" charset="0"/>
              <a:buChar char="•"/>
            </a:pPr>
            <a:r>
              <a:rPr lang="ru-RU" sz="1400" dirty="0">
                <a:ea typeface="Helvetica Neue" panose="02000503000000020004" pitchFamily="2" charset="0"/>
                <a:cs typeface="Times New Roman" panose="02020603050405020304" pitchFamily="18" charset="0"/>
              </a:rPr>
              <a:t>Продажа животных</a:t>
            </a:r>
          </a:p>
          <a:p>
            <a:pPr fontAlgn="base">
              <a:buSzPct val="100000"/>
              <a:buFont typeface="Trebuchet MS" panose="020B0603020202020204" pitchFamily="34" charset="0"/>
              <a:buChar char="​"/>
            </a:pPr>
            <a:endParaRPr lang="ru-RU" sz="1400" b="1" dirty="0">
              <a:ea typeface="Helvetica Neue" panose="02000503000000020004" pitchFamily="2" charset="0"/>
              <a:cs typeface="Times New Roman" panose="02020603050405020304" pitchFamily="18" charset="0"/>
            </a:endParaRPr>
          </a:p>
          <a:p>
            <a:pPr fontAlgn="base">
              <a:buSzPct val="100000"/>
              <a:buFont typeface="Trebuchet MS" panose="020B0603020202020204" pitchFamily="34" charset="0"/>
              <a:buChar char="​"/>
            </a:pPr>
            <a:r>
              <a:rPr lang="ru-RU" sz="1400" b="1" dirty="0">
                <a:ea typeface="Helvetica Neue" panose="02000503000000020004" pitchFamily="2" charset="0"/>
                <a:cs typeface="Times New Roman" panose="02020603050405020304" pitchFamily="18" charset="0"/>
              </a:rPr>
              <a:t>ОТКОРМОЧНЫЕ ПЛОЩАДКИ</a:t>
            </a:r>
          </a:p>
          <a:p>
            <a:pPr marL="324000" lvl="1" indent="-216000" fontAlgn="base">
              <a:buClr>
                <a:schemeClr val="tx2">
                  <a:lumMod val="100000"/>
                </a:scheme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ru-RU" sz="1400" dirty="0">
                <a:ea typeface="Helvetica Neue" panose="02000503000000020004" pitchFamily="2" charset="0"/>
                <a:cs typeface="Times New Roman" panose="02020603050405020304" pitchFamily="18" charset="0"/>
              </a:rPr>
              <a:t>Конвертация корма в мясо</a:t>
            </a:r>
          </a:p>
          <a:p>
            <a:pPr fontAlgn="base">
              <a:spcBef>
                <a:spcPts val="1200"/>
              </a:spcBef>
              <a:buSzPct val="100000"/>
              <a:buFont typeface="Trebuchet MS" panose="020B0603020202020204" pitchFamily="34" charset="0"/>
              <a:buChar char="​"/>
            </a:pPr>
            <a:r>
              <a:rPr lang="ru-RU" sz="1400" b="1" dirty="0">
                <a:ea typeface="Helvetica Neue" panose="02000503000000020004" pitchFamily="2" charset="0"/>
                <a:cs typeface="Times New Roman" panose="02020603050405020304" pitchFamily="18" charset="0"/>
              </a:rPr>
              <a:t>МЯСОКОМБИНАТЫ</a:t>
            </a:r>
          </a:p>
          <a:p>
            <a:pPr marL="324000" lvl="1" indent="-216000" fontAlgn="base">
              <a:buClr>
                <a:schemeClr val="tx2">
                  <a:lumMod val="100000"/>
                </a:scheme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ru-RU" sz="1400" dirty="0">
                <a:ea typeface="Helvetica Neue" panose="02000503000000020004" pitchFamily="2" charset="0"/>
                <a:cs typeface="Times New Roman" panose="02020603050405020304" pitchFamily="18" charset="0"/>
              </a:rPr>
              <a:t>Промышленный забой</a:t>
            </a:r>
          </a:p>
          <a:p>
            <a:pPr marL="0" lvl="1" fontAlgn="base">
              <a:spcBef>
                <a:spcPts val="1200"/>
              </a:spcBef>
              <a:buClr>
                <a:schemeClr val="tx2">
                  <a:lumMod val="100000"/>
                </a:schemeClr>
              </a:buClr>
              <a:buSzPct val="100000"/>
              <a:buFont typeface="Trebuchet MS" panose="020B0603020202020204" pitchFamily="34" charset="0"/>
              <a:buChar char="​"/>
            </a:pPr>
            <a:r>
              <a:rPr lang="ru-RU" sz="1400" b="1" dirty="0">
                <a:ea typeface="Helvetica Neue" panose="02000503000000020004" pitchFamily="2" charset="0"/>
                <a:cs typeface="Times New Roman" panose="02020603050405020304" pitchFamily="18" charset="0"/>
              </a:rPr>
              <a:t>ПРОСЛЕЖИВАЕМОСТЬ ПРОИСХОЖДЕНИЯ МЯСА и СКОТА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407373" y="3339915"/>
            <a:ext cx="393663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38"/>
          <p:cNvSpPr>
            <a:spLocks/>
          </p:cNvSpPr>
          <p:nvPr/>
        </p:nvSpPr>
        <p:spPr bwMode="gray">
          <a:xfrm rot="16200000">
            <a:off x="3731370" y="974593"/>
            <a:ext cx="2200689" cy="2383144"/>
          </a:xfrm>
          <a:custGeom>
            <a:avLst/>
            <a:gdLst>
              <a:gd name="T0" fmla="*/ 2147483647 w 1016"/>
              <a:gd name="T1" fmla="*/ 0 h 1016"/>
              <a:gd name="T2" fmla="*/ 0 w 1016"/>
              <a:gd name="T3" fmla="*/ 2147483647 h 1016"/>
              <a:gd name="T4" fmla="*/ 0 w 1016"/>
              <a:gd name="T5" fmla="*/ 2147483647 h 1016"/>
              <a:gd name="T6" fmla="*/ 2147483647 w 1016"/>
              <a:gd name="T7" fmla="*/ 2147483647 h 1016"/>
              <a:gd name="T8" fmla="*/ 2147483647 w 1016"/>
              <a:gd name="T9" fmla="*/ 2147483647 h 1016"/>
              <a:gd name="T10" fmla="*/ 2147483647 w 1016"/>
              <a:gd name="T11" fmla="*/ 0 h 10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6"/>
              <a:gd name="T19" fmla="*/ 0 h 1016"/>
              <a:gd name="T20" fmla="*/ 1016 w 1016"/>
              <a:gd name="T21" fmla="*/ 1016 h 10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6" h="1016">
                <a:moveTo>
                  <a:pt x="508" y="0"/>
                </a:moveTo>
                <a:cubicBezTo>
                  <a:pt x="227" y="0"/>
                  <a:pt x="0" y="227"/>
                  <a:pt x="0" y="508"/>
                </a:cubicBezTo>
                <a:cubicBezTo>
                  <a:pt x="0" y="1016"/>
                  <a:pt x="0" y="1016"/>
                  <a:pt x="0" y="1016"/>
                </a:cubicBezTo>
                <a:cubicBezTo>
                  <a:pt x="508" y="1016"/>
                  <a:pt x="508" y="1016"/>
                  <a:pt x="508" y="1016"/>
                </a:cubicBezTo>
                <a:cubicBezTo>
                  <a:pt x="789" y="1016"/>
                  <a:pt x="1016" y="78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vert" lIns="457200" tIns="91440" rIns="640080" bIns="46800" anchor="b" anchorCtr="0"/>
          <a:lstStyle/>
          <a:p>
            <a:pPr algn="ctr"/>
            <a:endParaRPr lang="en-US" sz="1600" dirty="0">
              <a:ea typeface="Helvetica Neue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Freeform 38"/>
          <p:cNvSpPr>
            <a:spLocks/>
          </p:cNvSpPr>
          <p:nvPr/>
        </p:nvSpPr>
        <p:spPr bwMode="gray">
          <a:xfrm rot="5400000" flipH="1">
            <a:off x="6284747" y="948593"/>
            <a:ext cx="2200689" cy="2435145"/>
          </a:xfrm>
          <a:custGeom>
            <a:avLst/>
            <a:gdLst>
              <a:gd name="T0" fmla="*/ 2147483647 w 1016"/>
              <a:gd name="T1" fmla="*/ 0 h 1016"/>
              <a:gd name="T2" fmla="*/ 0 w 1016"/>
              <a:gd name="T3" fmla="*/ 2147483647 h 1016"/>
              <a:gd name="T4" fmla="*/ 0 w 1016"/>
              <a:gd name="T5" fmla="*/ 2147483647 h 1016"/>
              <a:gd name="T6" fmla="*/ 2147483647 w 1016"/>
              <a:gd name="T7" fmla="*/ 2147483647 h 1016"/>
              <a:gd name="T8" fmla="*/ 2147483647 w 1016"/>
              <a:gd name="T9" fmla="*/ 2147483647 h 1016"/>
              <a:gd name="T10" fmla="*/ 2147483647 w 1016"/>
              <a:gd name="T11" fmla="*/ 0 h 10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6"/>
              <a:gd name="T19" fmla="*/ 0 h 1016"/>
              <a:gd name="T20" fmla="*/ 1016 w 1016"/>
              <a:gd name="T21" fmla="*/ 1016 h 10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6" h="1016">
                <a:moveTo>
                  <a:pt x="508" y="0"/>
                </a:moveTo>
                <a:cubicBezTo>
                  <a:pt x="227" y="0"/>
                  <a:pt x="0" y="227"/>
                  <a:pt x="0" y="508"/>
                </a:cubicBezTo>
                <a:cubicBezTo>
                  <a:pt x="0" y="1016"/>
                  <a:pt x="0" y="1016"/>
                  <a:pt x="0" y="1016"/>
                </a:cubicBezTo>
                <a:cubicBezTo>
                  <a:pt x="508" y="1016"/>
                  <a:pt x="508" y="1016"/>
                  <a:pt x="508" y="1016"/>
                </a:cubicBezTo>
                <a:cubicBezTo>
                  <a:pt x="789" y="1016"/>
                  <a:pt x="1016" y="78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vert270" lIns="457200" tIns="0" rIns="457200" anchor="ctr" anchorCtr="0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ea typeface="Helvetica Neue" panose="02000503000000020004" pitchFamily="2" charset="0"/>
                <a:cs typeface="Times New Roman" panose="02020603050405020304" pitchFamily="18" charset="0"/>
              </a:rPr>
              <a:t>ОБЕСПЕЧЕНИЕ</a:t>
            </a:r>
            <a:br>
              <a:rPr lang="en-US" sz="1600" dirty="0">
                <a:ea typeface="Helvetica Neue" panose="02000503000000020004" pitchFamily="2" charset="0"/>
                <a:cs typeface="Times New Roman" panose="02020603050405020304" pitchFamily="18" charset="0"/>
              </a:rPr>
            </a:br>
            <a:r>
              <a:rPr lang="ru-RU" sz="1600" dirty="0">
                <a:ea typeface="Helvetica Neue" panose="02000503000000020004" pitchFamily="2" charset="0"/>
                <a:cs typeface="Times New Roman" panose="02020603050405020304" pitchFamily="18" charset="0"/>
              </a:rPr>
              <a:t>ФЕРМЕРОВ ПЛЕМЕННЫМИ ПРОИЗВОДИТЕЛЯМИ (ГЕНЕТИКОЙ)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dirty="0">
              <a:ea typeface="Helvetica Neue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5" name="Freeform 38"/>
          <p:cNvSpPr>
            <a:spLocks/>
          </p:cNvSpPr>
          <p:nvPr/>
        </p:nvSpPr>
        <p:spPr bwMode="gray">
          <a:xfrm rot="5400000" flipV="1">
            <a:off x="3669457" y="3260182"/>
            <a:ext cx="2200689" cy="2506970"/>
          </a:xfrm>
          <a:custGeom>
            <a:avLst/>
            <a:gdLst>
              <a:gd name="T0" fmla="*/ 2147483647 w 1016"/>
              <a:gd name="T1" fmla="*/ 0 h 1016"/>
              <a:gd name="T2" fmla="*/ 0 w 1016"/>
              <a:gd name="T3" fmla="*/ 2147483647 h 1016"/>
              <a:gd name="T4" fmla="*/ 0 w 1016"/>
              <a:gd name="T5" fmla="*/ 2147483647 h 1016"/>
              <a:gd name="T6" fmla="*/ 2147483647 w 1016"/>
              <a:gd name="T7" fmla="*/ 2147483647 h 1016"/>
              <a:gd name="T8" fmla="*/ 2147483647 w 1016"/>
              <a:gd name="T9" fmla="*/ 2147483647 h 1016"/>
              <a:gd name="T10" fmla="*/ 2147483647 w 1016"/>
              <a:gd name="T11" fmla="*/ 0 h 10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6"/>
              <a:gd name="T19" fmla="*/ 0 h 1016"/>
              <a:gd name="T20" fmla="*/ 1016 w 1016"/>
              <a:gd name="T21" fmla="*/ 1016 h 10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6" h="1016">
                <a:moveTo>
                  <a:pt x="508" y="0"/>
                </a:moveTo>
                <a:cubicBezTo>
                  <a:pt x="227" y="0"/>
                  <a:pt x="0" y="227"/>
                  <a:pt x="0" y="508"/>
                </a:cubicBezTo>
                <a:cubicBezTo>
                  <a:pt x="0" y="1016"/>
                  <a:pt x="0" y="1016"/>
                  <a:pt x="0" y="1016"/>
                </a:cubicBezTo>
                <a:cubicBezTo>
                  <a:pt x="508" y="1016"/>
                  <a:pt x="508" y="1016"/>
                  <a:pt x="508" y="1016"/>
                </a:cubicBezTo>
                <a:cubicBezTo>
                  <a:pt x="789" y="1016"/>
                  <a:pt x="1016" y="78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vert" tIns="91440" rIns="365760" anchor="t" anchorCtr="0"/>
          <a:lstStyle/>
          <a:p>
            <a:pPr algn="ctr"/>
            <a:endParaRPr lang="en-US" sz="1600" b="1" dirty="0">
              <a:ea typeface="Helvetica Neue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6" name="Freeform 38"/>
          <p:cNvSpPr>
            <a:spLocks/>
          </p:cNvSpPr>
          <p:nvPr/>
        </p:nvSpPr>
        <p:spPr bwMode="gray">
          <a:xfrm rot="16200000" flipH="1" flipV="1">
            <a:off x="6167520" y="3413321"/>
            <a:ext cx="2200689" cy="2200690"/>
          </a:xfrm>
          <a:custGeom>
            <a:avLst/>
            <a:gdLst>
              <a:gd name="T0" fmla="*/ 2147483647 w 1016"/>
              <a:gd name="T1" fmla="*/ 0 h 1016"/>
              <a:gd name="T2" fmla="*/ 0 w 1016"/>
              <a:gd name="T3" fmla="*/ 2147483647 h 1016"/>
              <a:gd name="T4" fmla="*/ 0 w 1016"/>
              <a:gd name="T5" fmla="*/ 2147483647 h 1016"/>
              <a:gd name="T6" fmla="*/ 2147483647 w 1016"/>
              <a:gd name="T7" fmla="*/ 2147483647 h 1016"/>
              <a:gd name="T8" fmla="*/ 2147483647 w 1016"/>
              <a:gd name="T9" fmla="*/ 2147483647 h 1016"/>
              <a:gd name="T10" fmla="*/ 2147483647 w 1016"/>
              <a:gd name="T11" fmla="*/ 0 h 10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6"/>
              <a:gd name="T19" fmla="*/ 0 h 1016"/>
              <a:gd name="T20" fmla="*/ 1016 w 1016"/>
              <a:gd name="T21" fmla="*/ 1016 h 10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6" h="1016">
                <a:moveTo>
                  <a:pt x="508" y="0"/>
                </a:moveTo>
                <a:cubicBezTo>
                  <a:pt x="227" y="0"/>
                  <a:pt x="0" y="227"/>
                  <a:pt x="0" y="508"/>
                </a:cubicBezTo>
                <a:cubicBezTo>
                  <a:pt x="0" y="1016"/>
                  <a:pt x="0" y="1016"/>
                  <a:pt x="0" y="1016"/>
                </a:cubicBezTo>
                <a:cubicBezTo>
                  <a:pt x="508" y="1016"/>
                  <a:pt x="508" y="1016"/>
                  <a:pt x="508" y="1016"/>
                </a:cubicBezTo>
                <a:cubicBezTo>
                  <a:pt x="789" y="1016"/>
                  <a:pt x="1016" y="78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vert270" lIns="365760" tIns="91440" rIns="365760" anchor="t" anchorCtr="0"/>
          <a:lstStyle/>
          <a:p>
            <a:pPr algn="ctr"/>
            <a:endParaRPr lang="en-US" sz="1600" dirty="0">
              <a:ea typeface="Helvetica Neue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072354" y="2387085"/>
            <a:ext cx="2047881" cy="1985195"/>
          </a:xfrm>
          <a:prstGeom prst="ellipse">
            <a:avLst/>
          </a:prstGeom>
          <a:solidFill>
            <a:srgbClr val="FFFFFF"/>
          </a:solidFill>
          <a:ln w="76200">
            <a:gradFill flip="none" rotWithShape="1">
              <a:gsLst>
                <a:gs pos="0">
                  <a:srgbClr val="295E7E"/>
                </a:gs>
                <a:gs pos="100000">
                  <a:srgbClr val="30C1D7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ru-RU" sz="2000" kern="0" dirty="0">
              <a:solidFill>
                <a:schemeClr val="tx1"/>
              </a:solidFill>
              <a:ea typeface="Helvetica Neue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284783" y="3415067"/>
            <a:ext cx="1623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a typeface="Helvetica Neue" panose="02000503000000020004" pitchFamily="2" charset="0"/>
                <a:cs typeface="Times New Roman" panose="02020603050405020304" pitchFamily="18" charset="0"/>
              </a:rPr>
              <a:t>Фермер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22595" y="1114434"/>
            <a:ext cx="2103460" cy="2103460"/>
          </a:xfrm>
          <a:prstGeom prst="rect">
            <a:avLst/>
          </a:prstGeom>
          <a:noFill/>
          <a:ln w="25400" cap="flat" cmpd="sng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hueOff val="0"/>
                    <a:satOff val="0"/>
                    <a:lumOff val="0"/>
                    <a:alphaOff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miter lim="800000"/>
              </a14:hiddenLine>
            </a:ext>
          </a:ex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0" rIns="91440" bIns="274320" numCol="1" spcCol="1270" anchor="ctr" anchorCtr="0">
            <a:noAutofit/>
          </a:bodyPr>
          <a:lstStyle/>
          <a:p>
            <a:pPr indent="-171450" algn="ctr" defTabSz="622300" fontAlgn="base">
              <a:spcBef>
                <a:spcPct val="0"/>
              </a:spcBef>
              <a:spcAft>
                <a:spcPct val="35000"/>
              </a:spcAft>
              <a:buSzPct val="100000"/>
              <a:buFont typeface="Trebuchet MS" panose="020B0603020202020204" pitchFamily="34" charset="0"/>
              <a:buChar char="​"/>
            </a:pPr>
            <a:r>
              <a:rPr lang="ru-RU" sz="1600" dirty="0">
                <a:solidFill>
                  <a:schemeClr val="tx1"/>
                </a:solidFill>
                <a:ea typeface="Helvetica Neue" panose="02000503000000020004" pitchFamily="2" charset="0"/>
                <a:cs typeface="Times New Roman" panose="02020603050405020304" pitchFamily="18" charset="0"/>
              </a:rPr>
              <a:t>ДОСТУП К ЗНАНИЯМ</a:t>
            </a:r>
            <a:br>
              <a:rPr lang="en-US" sz="1600" dirty="0">
                <a:solidFill>
                  <a:schemeClr val="tx1"/>
                </a:solidFill>
                <a:ea typeface="Helvetica Neue" panose="02000503000000020004" pitchFamily="2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a typeface="Helvetica Neue" panose="02000503000000020004" pitchFamily="2" charset="0"/>
                <a:cs typeface="Times New Roman" panose="02020603050405020304" pitchFamily="18" charset="0"/>
              </a:rPr>
              <a:t>И КООПЕРАЦИЯ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216133" y="1114434"/>
            <a:ext cx="2103460" cy="2103460"/>
          </a:xfrm>
          <a:prstGeom prst="rect">
            <a:avLst/>
          </a:prstGeom>
          <a:noFill/>
          <a:ln w="25400" cap="flat" cmpd="sng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hueOff val="0"/>
                    <a:satOff val="0"/>
                    <a:lumOff val="0"/>
                    <a:alphaOff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miter lim="800000"/>
              </a14:hiddenLine>
            </a:ext>
          </a:ex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0" rIns="91440" bIns="27432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dirty="0">
              <a:solidFill>
                <a:schemeClr val="tx1"/>
              </a:solidFill>
              <a:ea typeface="Helvetica Neue" panose="02000503000000020004" pitchFamily="2" charset="0"/>
              <a:cs typeface="Times New Roman" panose="02020603050405020304" pitchFamily="18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216133" y="3461937"/>
            <a:ext cx="2103460" cy="2103461"/>
          </a:xfrm>
          <a:prstGeom prst="rect">
            <a:avLst/>
          </a:prstGeom>
          <a:noFill/>
          <a:ln w="25400" cap="flat" cmpd="sng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hueOff val="0"/>
                    <a:satOff val="0"/>
                    <a:lumOff val="0"/>
                    <a:alphaOff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miter lim="800000"/>
              </a14:hiddenLine>
            </a:ext>
          </a:ex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74320" rIns="91440" bIns="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tx1"/>
                </a:solidFill>
                <a:ea typeface="Helvetica Neue" panose="02000503000000020004" pitchFamily="2" charset="0"/>
                <a:cs typeface="Times New Roman" panose="02020603050405020304" pitchFamily="18" charset="0"/>
              </a:rPr>
              <a:t>РЕСУРСЫ ДЛЯ БИЗНЕСА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516315" y="3461937"/>
            <a:ext cx="2409741" cy="2103460"/>
          </a:xfrm>
          <a:prstGeom prst="rect">
            <a:avLst/>
          </a:prstGeom>
          <a:noFill/>
          <a:ln w="25400" cap="flat" cmpd="sng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hueOff val="0"/>
                    <a:satOff val="0"/>
                    <a:lumOff val="0"/>
                    <a:alphaOff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miter lim="800000"/>
              </a14:hiddenLine>
            </a:ext>
          </a:ex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74320" rIns="91440" bIns="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tx1"/>
                </a:solidFill>
                <a:ea typeface="Helvetica Neue" panose="02000503000000020004" pitchFamily="2" charset="0"/>
                <a:cs typeface="Times New Roman" panose="02020603050405020304" pitchFamily="18" charset="0"/>
              </a:rPr>
              <a:t>ГАРАНТИРОВАННАЯ ЦЕПОЧКА РЕАЛИЗАЦИИ</a:t>
            </a:r>
          </a:p>
        </p:txBody>
      </p:sp>
      <p:sp>
        <p:nvSpPr>
          <p:cNvPr id="12" name="AutoShape 3"/>
          <p:cNvSpPr>
            <a:spLocks noChangeAspect="1" noChangeArrowheads="1" noTextEdit="1"/>
          </p:cNvSpPr>
          <p:nvPr/>
        </p:nvSpPr>
        <p:spPr bwMode="auto">
          <a:xfrm>
            <a:off x="5501200" y="2449277"/>
            <a:ext cx="1179480" cy="117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 dirty="0">
              <a:ea typeface="Helvetica Neue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9224171" y="-353100"/>
            <a:ext cx="1646234" cy="1646231"/>
          </a:xfrm>
          <a:prstGeom prst="rect">
            <a:avLst/>
          </a:prstGeom>
          <a:noFill/>
          <a:ln w="0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ea typeface="Helvetica Neue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5304336" y="2699644"/>
            <a:ext cx="871035" cy="678747"/>
          </a:xfrm>
          <a:custGeom>
            <a:avLst/>
            <a:gdLst>
              <a:gd name="connsiteX0" fmla="*/ 4629150 w 5064571"/>
              <a:gd name="connsiteY0" fmla="*/ 3340100 h 3946525"/>
              <a:gd name="connsiteX1" fmla="*/ 5061339 w 5064571"/>
              <a:gd name="connsiteY1" fmla="*/ 3878154 h 3946525"/>
              <a:gd name="connsiteX2" fmla="*/ 5064320 w 5064571"/>
              <a:gd name="connsiteY2" fmla="*/ 3890044 h 3946525"/>
              <a:gd name="connsiteX3" fmla="*/ 5013649 w 5064571"/>
              <a:gd name="connsiteY3" fmla="*/ 3946525 h 3946525"/>
              <a:gd name="connsiteX4" fmla="*/ 4629150 w 5064571"/>
              <a:gd name="connsiteY4" fmla="*/ 3946525 h 3946525"/>
              <a:gd name="connsiteX5" fmla="*/ 4629150 w 5064571"/>
              <a:gd name="connsiteY5" fmla="*/ 3340100 h 3946525"/>
              <a:gd name="connsiteX6" fmla="*/ 2163763 w 5064571"/>
              <a:gd name="connsiteY6" fmla="*/ 3300412 h 3946525"/>
              <a:gd name="connsiteX7" fmla="*/ 2163763 w 5064571"/>
              <a:gd name="connsiteY7" fmla="*/ 3946525 h 3946525"/>
              <a:gd name="connsiteX8" fmla="*/ 1780657 w 5064571"/>
              <a:gd name="connsiteY8" fmla="*/ 3946525 h 3946525"/>
              <a:gd name="connsiteX9" fmla="*/ 1730170 w 5064571"/>
              <a:gd name="connsiteY9" fmla="*/ 3892931 h 3946525"/>
              <a:gd name="connsiteX10" fmla="*/ 1739079 w 5064571"/>
              <a:gd name="connsiteY10" fmla="*/ 3836358 h 3946525"/>
              <a:gd name="connsiteX11" fmla="*/ 2163763 w 5064571"/>
              <a:gd name="connsiteY11" fmla="*/ 3300412 h 3946525"/>
              <a:gd name="connsiteX12" fmla="*/ 2682082 w 5064571"/>
              <a:gd name="connsiteY12" fmla="*/ 3178175 h 3946525"/>
              <a:gd name="connsiteX13" fmla="*/ 3393481 w 5064571"/>
              <a:gd name="connsiteY13" fmla="*/ 3508744 h 3946525"/>
              <a:gd name="connsiteX14" fmla="*/ 4092973 w 5064571"/>
              <a:gd name="connsiteY14" fmla="*/ 3178175 h 3946525"/>
              <a:gd name="connsiteX15" fmla="*/ 4241801 w 5064571"/>
              <a:gd name="connsiteY15" fmla="*/ 3202000 h 3946525"/>
              <a:gd name="connsiteX16" fmla="*/ 4241801 w 5064571"/>
              <a:gd name="connsiteY16" fmla="*/ 3946525 h 3946525"/>
              <a:gd name="connsiteX17" fmla="*/ 2551113 w 5064571"/>
              <a:gd name="connsiteY17" fmla="*/ 3946525 h 3946525"/>
              <a:gd name="connsiteX18" fmla="*/ 2551113 w 5064571"/>
              <a:gd name="connsiteY18" fmla="*/ 3187110 h 3946525"/>
              <a:gd name="connsiteX19" fmla="*/ 2682082 w 5064571"/>
              <a:gd name="connsiteY19" fmla="*/ 3178175 h 3946525"/>
              <a:gd name="connsiteX20" fmla="*/ 4384874 w 5064571"/>
              <a:gd name="connsiteY20" fmla="*/ 1911350 h 3946525"/>
              <a:gd name="connsiteX21" fmla="*/ 4384874 w 5064571"/>
              <a:gd name="connsiteY21" fmla="*/ 1935146 h 3946525"/>
              <a:gd name="connsiteX22" fmla="*/ 4238993 w 5064571"/>
              <a:gd name="connsiteY22" fmla="*/ 2190947 h 3946525"/>
              <a:gd name="connsiteX23" fmla="*/ 3962117 w 5064571"/>
              <a:gd name="connsiteY23" fmla="*/ 2815580 h 3946525"/>
              <a:gd name="connsiteX24" fmla="*/ 3962117 w 5064571"/>
              <a:gd name="connsiteY24" fmla="*/ 3184410 h 3946525"/>
              <a:gd name="connsiteX25" fmla="*/ 3831122 w 5064571"/>
              <a:gd name="connsiteY25" fmla="*/ 3300413 h 3946525"/>
              <a:gd name="connsiteX26" fmla="*/ 3831122 w 5064571"/>
              <a:gd name="connsiteY26" fmla="*/ 2931583 h 3946525"/>
              <a:gd name="connsiteX27" fmla="*/ 3396457 w 5064571"/>
              <a:gd name="connsiteY27" fmla="*/ 3130870 h 3946525"/>
              <a:gd name="connsiteX28" fmla="*/ 2961792 w 5064571"/>
              <a:gd name="connsiteY28" fmla="*/ 2931583 h 3946525"/>
              <a:gd name="connsiteX29" fmla="*/ 2961792 w 5064571"/>
              <a:gd name="connsiteY29" fmla="*/ 3297439 h 3946525"/>
              <a:gd name="connsiteX30" fmla="*/ 2827820 w 5064571"/>
              <a:gd name="connsiteY30" fmla="*/ 3193333 h 3946525"/>
              <a:gd name="connsiteX31" fmla="*/ 2827820 w 5064571"/>
              <a:gd name="connsiteY31" fmla="*/ 2815580 h 3946525"/>
              <a:gd name="connsiteX32" fmla="*/ 2550944 w 5064571"/>
              <a:gd name="connsiteY32" fmla="*/ 2190947 h 3946525"/>
              <a:gd name="connsiteX33" fmla="*/ 2405063 w 5064571"/>
              <a:gd name="connsiteY33" fmla="*/ 1941095 h 3946525"/>
              <a:gd name="connsiteX34" fmla="*/ 2405063 w 5064571"/>
              <a:gd name="connsiteY34" fmla="*/ 1920273 h 3946525"/>
              <a:gd name="connsiteX35" fmla="*/ 2553921 w 5064571"/>
              <a:gd name="connsiteY35" fmla="*/ 1991660 h 3946525"/>
              <a:gd name="connsiteX36" fmla="*/ 2637282 w 5064571"/>
              <a:gd name="connsiteY36" fmla="*/ 2089816 h 3946525"/>
              <a:gd name="connsiteX37" fmla="*/ 2667053 w 5064571"/>
              <a:gd name="connsiteY37" fmla="*/ 2125510 h 3946525"/>
              <a:gd name="connsiteX38" fmla="*/ 2940952 w 5064571"/>
              <a:gd name="connsiteY38" fmla="*/ 2747168 h 3946525"/>
              <a:gd name="connsiteX39" fmla="*/ 2958815 w 5064571"/>
              <a:gd name="connsiteY39" fmla="*/ 2762040 h 3946525"/>
              <a:gd name="connsiteX40" fmla="*/ 2961792 w 5064571"/>
              <a:gd name="connsiteY40" fmla="*/ 2762040 h 3946525"/>
              <a:gd name="connsiteX41" fmla="*/ 2961792 w 5064571"/>
              <a:gd name="connsiteY41" fmla="*/ 2765014 h 3946525"/>
              <a:gd name="connsiteX42" fmla="*/ 3396457 w 5064571"/>
              <a:gd name="connsiteY42" fmla="*/ 2999995 h 3946525"/>
              <a:gd name="connsiteX43" fmla="*/ 3831122 w 5064571"/>
              <a:gd name="connsiteY43" fmla="*/ 2765014 h 3946525"/>
              <a:gd name="connsiteX44" fmla="*/ 3831122 w 5064571"/>
              <a:gd name="connsiteY44" fmla="*/ 2762040 h 3946525"/>
              <a:gd name="connsiteX45" fmla="*/ 3834100 w 5064571"/>
              <a:gd name="connsiteY45" fmla="*/ 2762040 h 3946525"/>
              <a:gd name="connsiteX46" fmla="*/ 3848985 w 5064571"/>
              <a:gd name="connsiteY46" fmla="*/ 2747168 h 3946525"/>
              <a:gd name="connsiteX47" fmla="*/ 4122884 w 5064571"/>
              <a:gd name="connsiteY47" fmla="*/ 2125510 h 3946525"/>
              <a:gd name="connsiteX48" fmla="*/ 4152656 w 5064571"/>
              <a:gd name="connsiteY48" fmla="*/ 2089816 h 3946525"/>
              <a:gd name="connsiteX49" fmla="*/ 4238993 w 5064571"/>
              <a:gd name="connsiteY49" fmla="*/ 1979762 h 3946525"/>
              <a:gd name="connsiteX50" fmla="*/ 4384874 w 5064571"/>
              <a:gd name="connsiteY50" fmla="*/ 1911350 h 3946525"/>
              <a:gd name="connsiteX51" fmla="*/ 65521 w 5064571"/>
              <a:gd name="connsiteY51" fmla="*/ 652462 h 3946525"/>
              <a:gd name="connsiteX52" fmla="*/ 131042 w 5064571"/>
              <a:gd name="connsiteY52" fmla="*/ 717901 h 3946525"/>
              <a:gd name="connsiteX53" fmla="*/ 131042 w 5064571"/>
              <a:gd name="connsiteY53" fmla="*/ 2041541 h 3946525"/>
              <a:gd name="connsiteX54" fmla="*/ 306758 w 5064571"/>
              <a:gd name="connsiteY54" fmla="*/ 2217035 h 3946525"/>
              <a:gd name="connsiteX55" fmla="*/ 428865 w 5064571"/>
              <a:gd name="connsiteY55" fmla="*/ 2217035 h 3946525"/>
              <a:gd name="connsiteX56" fmla="*/ 428865 w 5064571"/>
              <a:gd name="connsiteY56" fmla="*/ 717901 h 3946525"/>
              <a:gd name="connsiteX57" fmla="*/ 494387 w 5064571"/>
              <a:gd name="connsiteY57" fmla="*/ 652462 h 3946525"/>
              <a:gd name="connsiteX58" fmla="*/ 559908 w 5064571"/>
              <a:gd name="connsiteY58" fmla="*/ 717901 h 3946525"/>
              <a:gd name="connsiteX59" fmla="*/ 559908 w 5064571"/>
              <a:gd name="connsiteY59" fmla="*/ 2217035 h 3946525"/>
              <a:gd name="connsiteX60" fmla="*/ 571821 w 5064571"/>
              <a:gd name="connsiteY60" fmla="*/ 2217035 h 3946525"/>
              <a:gd name="connsiteX61" fmla="*/ 842840 w 5064571"/>
              <a:gd name="connsiteY61" fmla="*/ 2217035 h 3946525"/>
              <a:gd name="connsiteX62" fmla="*/ 854752 w 5064571"/>
              <a:gd name="connsiteY62" fmla="*/ 2217035 h 3946525"/>
              <a:gd name="connsiteX63" fmla="*/ 854752 w 5064571"/>
              <a:gd name="connsiteY63" fmla="*/ 717901 h 3946525"/>
              <a:gd name="connsiteX64" fmla="*/ 920274 w 5064571"/>
              <a:gd name="connsiteY64" fmla="*/ 652462 h 3946525"/>
              <a:gd name="connsiteX65" fmla="*/ 985795 w 5064571"/>
              <a:gd name="connsiteY65" fmla="*/ 717901 h 3946525"/>
              <a:gd name="connsiteX66" fmla="*/ 985795 w 5064571"/>
              <a:gd name="connsiteY66" fmla="*/ 2217035 h 3946525"/>
              <a:gd name="connsiteX67" fmla="*/ 1107902 w 5064571"/>
              <a:gd name="connsiteY67" fmla="*/ 2217035 h 3946525"/>
              <a:gd name="connsiteX68" fmla="*/ 1283618 w 5064571"/>
              <a:gd name="connsiteY68" fmla="*/ 2041541 h 3946525"/>
              <a:gd name="connsiteX69" fmla="*/ 1283618 w 5064571"/>
              <a:gd name="connsiteY69" fmla="*/ 717901 h 3946525"/>
              <a:gd name="connsiteX70" fmla="*/ 1349139 w 5064571"/>
              <a:gd name="connsiteY70" fmla="*/ 652462 h 3946525"/>
              <a:gd name="connsiteX71" fmla="*/ 1417638 w 5064571"/>
              <a:gd name="connsiteY71" fmla="*/ 717901 h 3946525"/>
              <a:gd name="connsiteX72" fmla="*/ 1417638 w 5064571"/>
              <a:gd name="connsiteY72" fmla="*/ 2041541 h 3946525"/>
              <a:gd name="connsiteX73" fmla="*/ 1107902 w 5064571"/>
              <a:gd name="connsiteY73" fmla="*/ 2347912 h 3946525"/>
              <a:gd name="connsiteX74" fmla="*/ 908361 w 5064571"/>
              <a:gd name="connsiteY74" fmla="*/ 2347912 h 3946525"/>
              <a:gd name="connsiteX75" fmla="*/ 506299 w 5064571"/>
              <a:gd name="connsiteY75" fmla="*/ 2347912 h 3946525"/>
              <a:gd name="connsiteX76" fmla="*/ 306758 w 5064571"/>
              <a:gd name="connsiteY76" fmla="*/ 2347912 h 3946525"/>
              <a:gd name="connsiteX77" fmla="*/ 0 w 5064571"/>
              <a:gd name="connsiteY77" fmla="*/ 2041541 h 3946525"/>
              <a:gd name="connsiteX78" fmla="*/ 0 w 5064571"/>
              <a:gd name="connsiteY78" fmla="*/ 717901 h 3946525"/>
              <a:gd name="connsiteX79" fmla="*/ 65521 w 5064571"/>
              <a:gd name="connsiteY79" fmla="*/ 652462 h 3946525"/>
              <a:gd name="connsiteX80" fmla="*/ 3406082 w 5064571"/>
              <a:gd name="connsiteY80" fmla="*/ 130175 h 3946525"/>
              <a:gd name="connsiteX81" fmla="*/ 2531029 w 5064571"/>
              <a:gd name="connsiteY81" fmla="*/ 317699 h 3946525"/>
              <a:gd name="connsiteX82" fmla="*/ 2486384 w 5064571"/>
              <a:gd name="connsiteY82" fmla="*/ 374253 h 3946525"/>
              <a:gd name="connsiteX83" fmla="*/ 2486384 w 5064571"/>
              <a:gd name="connsiteY83" fmla="*/ 808832 h 3946525"/>
              <a:gd name="connsiteX84" fmla="*/ 1911945 w 5064571"/>
              <a:gd name="connsiteY84" fmla="*/ 1392238 h 3946525"/>
              <a:gd name="connsiteX85" fmla="*/ 1914921 w 5064571"/>
              <a:gd name="connsiteY85" fmla="*/ 1463676 h 3946525"/>
              <a:gd name="connsiteX86" fmla="*/ 1968496 w 5064571"/>
              <a:gd name="connsiteY86" fmla="*/ 1487488 h 3946525"/>
              <a:gd name="connsiteX87" fmla="*/ 1989331 w 5064571"/>
              <a:gd name="connsiteY87" fmla="*/ 1484512 h 3946525"/>
              <a:gd name="connsiteX88" fmla="*/ 2281015 w 5064571"/>
              <a:gd name="connsiteY88" fmla="*/ 1410098 h 3946525"/>
              <a:gd name="connsiteX89" fmla="*/ 2453644 w 5064571"/>
              <a:gd name="connsiteY89" fmla="*/ 1374379 h 3946525"/>
              <a:gd name="connsiteX90" fmla="*/ 3388223 w 5064571"/>
              <a:gd name="connsiteY90" fmla="*/ 1273176 h 3946525"/>
              <a:gd name="connsiteX91" fmla="*/ 3406082 w 5064571"/>
              <a:gd name="connsiteY91" fmla="*/ 1273176 h 3946525"/>
              <a:gd name="connsiteX92" fmla="*/ 3426916 w 5064571"/>
              <a:gd name="connsiteY92" fmla="*/ 1273176 h 3946525"/>
              <a:gd name="connsiteX93" fmla="*/ 4361495 w 5064571"/>
              <a:gd name="connsiteY93" fmla="*/ 1374379 h 3946525"/>
              <a:gd name="connsiteX94" fmla="*/ 4522219 w 5064571"/>
              <a:gd name="connsiteY94" fmla="*/ 1407121 h 3946525"/>
              <a:gd name="connsiteX95" fmla="*/ 4822832 w 5064571"/>
              <a:gd name="connsiteY95" fmla="*/ 1484512 h 3946525"/>
              <a:gd name="connsiteX96" fmla="*/ 4846643 w 5064571"/>
              <a:gd name="connsiteY96" fmla="*/ 1487488 h 3946525"/>
              <a:gd name="connsiteX97" fmla="*/ 4900218 w 5064571"/>
              <a:gd name="connsiteY97" fmla="*/ 1463676 h 3946525"/>
              <a:gd name="connsiteX98" fmla="*/ 4903194 w 5064571"/>
              <a:gd name="connsiteY98" fmla="*/ 1392238 h 3946525"/>
              <a:gd name="connsiteX99" fmla="*/ 4328755 w 5064571"/>
              <a:gd name="connsiteY99" fmla="*/ 808832 h 3946525"/>
              <a:gd name="connsiteX100" fmla="*/ 4328755 w 5064571"/>
              <a:gd name="connsiteY100" fmla="*/ 374253 h 3946525"/>
              <a:gd name="connsiteX101" fmla="*/ 4281133 w 5064571"/>
              <a:gd name="connsiteY101" fmla="*/ 317699 h 3946525"/>
              <a:gd name="connsiteX102" fmla="*/ 3406082 w 5064571"/>
              <a:gd name="connsiteY102" fmla="*/ 130175 h 3946525"/>
              <a:gd name="connsiteX103" fmla="*/ 3406081 w 5064571"/>
              <a:gd name="connsiteY103" fmla="*/ 0 h 3946525"/>
              <a:gd name="connsiteX104" fmla="*/ 4313879 w 5064571"/>
              <a:gd name="connsiteY104" fmla="*/ 190500 h 3946525"/>
              <a:gd name="connsiteX105" fmla="*/ 4325784 w 5064571"/>
              <a:gd name="connsiteY105" fmla="*/ 193477 h 3946525"/>
              <a:gd name="connsiteX106" fmla="*/ 4459721 w 5064571"/>
              <a:gd name="connsiteY106" fmla="*/ 375047 h 3946525"/>
              <a:gd name="connsiteX107" fmla="*/ 4459721 w 5064571"/>
              <a:gd name="connsiteY107" fmla="*/ 756047 h 3946525"/>
              <a:gd name="connsiteX108" fmla="*/ 4995471 w 5064571"/>
              <a:gd name="connsiteY108" fmla="*/ 1300758 h 3946525"/>
              <a:gd name="connsiteX109" fmla="*/ 5007376 w 5064571"/>
              <a:gd name="connsiteY109" fmla="*/ 1315641 h 3946525"/>
              <a:gd name="connsiteX110" fmla="*/ 4998447 w 5064571"/>
              <a:gd name="connsiteY110" fmla="*/ 1550789 h 3946525"/>
              <a:gd name="connsiteX111" fmla="*/ 4846651 w 5064571"/>
              <a:gd name="connsiteY111" fmla="*/ 1619250 h 3946525"/>
              <a:gd name="connsiteX112" fmla="*/ 4787124 w 5064571"/>
              <a:gd name="connsiteY112" fmla="*/ 1610320 h 3946525"/>
              <a:gd name="connsiteX113" fmla="*/ 4495438 w 5064571"/>
              <a:gd name="connsiteY113" fmla="*/ 1535906 h 3946525"/>
              <a:gd name="connsiteX114" fmla="*/ 4337690 w 5064571"/>
              <a:gd name="connsiteY114" fmla="*/ 1506141 h 3946525"/>
              <a:gd name="connsiteX115" fmla="*/ 3426916 w 5064571"/>
              <a:gd name="connsiteY115" fmla="*/ 1404938 h 3946525"/>
              <a:gd name="connsiteX116" fmla="*/ 3420963 w 5064571"/>
              <a:gd name="connsiteY116" fmla="*/ 1404938 h 3946525"/>
              <a:gd name="connsiteX117" fmla="*/ 3406081 w 5064571"/>
              <a:gd name="connsiteY117" fmla="*/ 1404938 h 3946525"/>
              <a:gd name="connsiteX118" fmla="*/ 3394176 w 5064571"/>
              <a:gd name="connsiteY118" fmla="*/ 1404938 h 3946525"/>
              <a:gd name="connsiteX119" fmla="*/ 3388223 w 5064571"/>
              <a:gd name="connsiteY119" fmla="*/ 1404938 h 3946525"/>
              <a:gd name="connsiteX120" fmla="*/ 2477450 w 5064571"/>
              <a:gd name="connsiteY120" fmla="*/ 1506141 h 3946525"/>
              <a:gd name="connsiteX121" fmla="*/ 2307796 w 5064571"/>
              <a:gd name="connsiteY121" fmla="*/ 1538883 h 3946525"/>
              <a:gd name="connsiteX122" fmla="*/ 2028016 w 5064571"/>
              <a:gd name="connsiteY122" fmla="*/ 1610320 h 3946525"/>
              <a:gd name="connsiteX123" fmla="*/ 1968488 w 5064571"/>
              <a:gd name="connsiteY123" fmla="*/ 1619250 h 3946525"/>
              <a:gd name="connsiteX124" fmla="*/ 1816692 w 5064571"/>
              <a:gd name="connsiteY124" fmla="*/ 1550789 h 3946525"/>
              <a:gd name="connsiteX125" fmla="*/ 1807763 w 5064571"/>
              <a:gd name="connsiteY125" fmla="*/ 1315641 h 3946525"/>
              <a:gd name="connsiteX126" fmla="*/ 1819669 w 5064571"/>
              <a:gd name="connsiteY126" fmla="*/ 1300758 h 3946525"/>
              <a:gd name="connsiteX127" fmla="*/ 2355418 w 5064571"/>
              <a:gd name="connsiteY127" fmla="*/ 756047 h 3946525"/>
              <a:gd name="connsiteX128" fmla="*/ 2355418 w 5064571"/>
              <a:gd name="connsiteY128" fmla="*/ 375047 h 3946525"/>
              <a:gd name="connsiteX129" fmla="*/ 2489355 w 5064571"/>
              <a:gd name="connsiteY129" fmla="*/ 193477 h 3946525"/>
              <a:gd name="connsiteX130" fmla="*/ 2501261 w 5064571"/>
              <a:gd name="connsiteY130" fmla="*/ 190500 h 3946525"/>
              <a:gd name="connsiteX131" fmla="*/ 3406081 w 5064571"/>
              <a:gd name="connsiteY131" fmla="*/ 0 h 394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5064571" h="3946525">
                <a:moveTo>
                  <a:pt x="4629150" y="3340100"/>
                </a:moveTo>
                <a:cubicBezTo>
                  <a:pt x="4834812" y="3447116"/>
                  <a:pt x="5025572" y="3613586"/>
                  <a:pt x="5061339" y="3878154"/>
                </a:cubicBezTo>
                <a:cubicBezTo>
                  <a:pt x="5061339" y="3881126"/>
                  <a:pt x="5061339" y="3887072"/>
                  <a:pt x="5064320" y="3890044"/>
                </a:cubicBezTo>
                <a:cubicBezTo>
                  <a:pt x="5067300" y="3919771"/>
                  <a:pt x="5043455" y="3946525"/>
                  <a:pt x="5013649" y="3946525"/>
                </a:cubicBezTo>
                <a:cubicBezTo>
                  <a:pt x="5013649" y="3946525"/>
                  <a:pt x="5013649" y="3946525"/>
                  <a:pt x="4629150" y="3946525"/>
                </a:cubicBezTo>
                <a:cubicBezTo>
                  <a:pt x="4629150" y="3946525"/>
                  <a:pt x="4629150" y="3946525"/>
                  <a:pt x="4629150" y="3340100"/>
                </a:cubicBezTo>
                <a:close/>
                <a:moveTo>
                  <a:pt x="2163763" y="3300412"/>
                </a:moveTo>
                <a:cubicBezTo>
                  <a:pt x="2163763" y="3300412"/>
                  <a:pt x="2163763" y="3300412"/>
                  <a:pt x="2163763" y="3946525"/>
                </a:cubicBezTo>
                <a:cubicBezTo>
                  <a:pt x="2163763" y="3946525"/>
                  <a:pt x="2163763" y="3946525"/>
                  <a:pt x="1780657" y="3946525"/>
                </a:cubicBezTo>
                <a:cubicBezTo>
                  <a:pt x="1750959" y="3946525"/>
                  <a:pt x="1727200" y="3922705"/>
                  <a:pt x="1730170" y="3892931"/>
                </a:cubicBezTo>
                <a:cubicBezTo>
                  <a:pt x="1733140" y="3872088"/>
                  <a:pt x="1736110" y="3854223"/>
                  <a:pt x="1739079" y="3836358"/>
                </a:cubicBezTo>
                <a:cubicBezTo>
                  <a:pt x="1771747" y="3550521"/>
                  <a:pt x="1961816" y="3389737"/>
                  <a:pt x="2163763" y="3300412"/>
                </a:cubicBezTo>
                <a:close/>
                <a:moveTo>
                  <a:pt x="2682082" y="3178175"/>
                </a:moveTo>
                <a:cubicBezTo>
                  <a:pt x="2768402" y="3279431"/>
                  <a:pt x="2964856" y="3508744"/>
                  <a:pt x="3393481" y="3508744"/>
                </a:cubicBezTo>
                <a:cubicBezTo>
                  <a:pt x="3822106" y="3508744"/>
                  <a:pt x="3994746" y="3318146"/>
                  <a:pt x="4092973" y="3178175"/>
                </a:cubicBezTo>
                <a:cubicBezTo>
                  <a:pt x="4107856" y="3178175"/>
                  <a:pt x="4164411" y="3187110"/>
                  <a:pt x="4241801" y="3202000"/>
                </a:cubicBezTo>
                <a:cubicBezTo>
                  <a:pt x="4241801" y="3202000"/>
                  <a:pt x="4241801" y="3202000"/>
                  <a:pt x="4241801" y="3946525"/>
                </a:cubicBezTo>
                <a:cubicBezTo>
                  <a:pt x="4241801" y="3946525"/>
                  <a:pt x="4241801" y="3946525"/>
                  <a:pt x="2551113" y="3946525"/>
                </a:cubicBezTo>
                <a:cubicBezTo>
                  <a:pt x="2551113" y="3946525"/>
                  <a:pt x="2551113" y="3946525"/>
                  <a:pt x="2551113" y="3187110"/>
                </a:cubicBezTo>
                <a:cubicBezTo>
                  <a:pt x="2619574" y="3178175"/>
                  <a:pt x="2670176" y="3178175"/>
                  <a:pt x="2682082" y="3178175"/>
                </a:cubicBezTo>
                <a:close/>
                <a:moveTo>
                  <a:pt x="4384874" y="1911350"/>
                </a:moveTo>
                <a:cubicBezTo>
                  <a:pt x="4384874" y="1920273"/>
                  <a:pt x="4387851" y="1929197"/>
                  <a:pt x="4384874" y="1935146"/>
                </a:cubicBezTo>
                <a:cubicBezTo>
                  <a:pt x="4378920" y="1988686"/>
                  <a:pt x="4349148" y="2116586"/>
                  <a:pt x="4238993" y="2190947"/>
                </a:cubicBezTo>
                <a:cubicBezTo>
                  <a:pt x="4194336" y="2309925"/>
                  <a:pt x="4054409" y="2684704"/>
                  <a:pt x="3962117" y="2815580"/>
                </a:cubicBezTo>
                <a:cubicBezTo>
                  <a:pt x="3962117" y="2815580"/>
                  <a:pt x="3962117" y="2815580"/>
                  <a:pt x="3962117" y="3184410"/>
                </a:cubicBezTo>
                <a:cubicBezTo>
                  <a:pt x="3926392" y="3226052"/>
                  <a:pt x="3884711" y="3264720"/>
                  <a:pt x="3831122" y="3300413"/>
                </a:cubicBezTo>
                <a:cubicBezTo>
                  <a:pt x="3831122" y="3300413"/>
                  <a:pt x="3831122" y="3300413"/>
                  <a:pt x="3831122" y="2931583"/>
                </a:cubicBezTo>
                <a:cubicBezTo>
                  <a:pt x="3712036" y="3020816"/>
                  <a:pt x="3530429" y="3130870"/>
                  <a:pt x="3396457" y="3130870"/>
                </a:cubicBezTo>
                <a:cubicBezTo>
                  <a:pt x="3262485" y="3130870"/>
                  <a:pt x="3080878" y="3020816"/>
                  <a:pt x="2961792" y="2931583"/>
                </a:cubicBezTo>
                <a:cubicBezTo>
                  <a:pt x="2961792" y="2931583"/>
                  <a:pt x="2961792" y="2931583"/>
                  <a:pt x="2961792" y="3297439"/>
                </a:cubicBezTo>
                <a:cubicBezTo>
                  <a:pt x="2905226" y="3264720"/>
                  <a:pt x="2860569" y="3229027"/>
                  <a:pt x="2827820" y="3193333"/>
                </a:cubicBezTo>
                <a:cubicBezTo>
                  <a:pt x="2827820" y="3193333"/>
                  <a:pt x="2827820" y="3193333"/>
                  <a:pt x="2827820" y="2815580"/>
                </a:cubicBezTo>
                <a:cubicBezTo>
                  <a:pt x="2735528" y="2687679"/>
                  <a:pt x="2595601" y="2309925"/>
                  <a:pt x="2550944" y="2190947"/>
                </a:cubicBezTo>
                <a:cubicBezTo>
                  <a:pt x="2446743" y="2122535"/>
                  <a:pt x="2413995" y="2006532"/>
                  <a:pt x="2405063" y="1941095"/>
                </a:cubicBezTo>
                <a:cubicBezTo>
                  <a:pt x="2405063" y="1935146"/>
                  <a:pt x="2405063" y="1929197"/>
                  <a:pt x="2405063" y="1920273"/>
                </a:cubicBezTo>
                <a:cubicBezTo>
                  <a:pt x="2405063" y="1920273"/>
                  <a:pt x="2405063" y="1920273"/>
                  <a:pt x="2553921" y="1991660"/>
                </a:cubicBezTo>
                <a:cubicBezTo>
                  <a:pt x="2568807" y="2027353"/>
                  <a:pt x="2592624" y="2066021"/>
                  <a:pt x="2637282" y="2089816"/>
                </a:cubicBezTo>
                <a:cubicBezTo>
                  <a:pt x="2649190" y="2098740"/>
                  <a:pt x="2661099" y="2110638"/>
                  <a:pt x="2667053" y="2125510"/>
                </a:cubicBezTo>
                <a:cubicBezTo>
                  <a:pt x="2747437" y="2351567"/>
                  <a:pt x="2887363" y="2696602"/>
                  <a:pt x="2940952" y="2747168"/>
                </a:cubicBezTo>
                <a:cubicBezTo>
                  <a:pt x="2946906" y="2753116"/>
                  <a:pt x="2949883" y="2756091"/>
                  <a:pt x="2958815" y="2762040"/>
                </a:cubicBezTo>
                <a:cubicBezTo>
                  <a:pt x="2958815" y="2762040"/>
                  <a:pt x="2958815" y="2762040"/>
                  <a:pt x="2961792" y="2762040"/>
                </a:cubicBezTo>
                <a:cubicBezTo>
                  <a:pt x="2961792" y="2762040"/>
                  <a:pt x="2961792" y="2762040"/>
                  <a:pt x="2961792" y="2765014"/>
                </a:cubicBezTo>
                <a:cubicBezTo>
                  <a:pt x="3060038" y="2851273"/>
                  <a:pt x="3277371" y="2999995"/>
                  <a:pt x="3396457" y="2999995"/>
                </a:cubicBezTo>
                <a:cubicBezTo>
                  <a:pt x="3515544" y="2999995"/>
                  <a:pt x="3732876" y="2851273"/>
                  <a:pt x="3831122" y="2765014"/>
                </a:cubicBezTo>
                <a:cubicBezTo>
                  <a:pt x="3831122" y="2765014"/>
                  <a:pt x="3831122" y="2765014"/>
                  <a:pt x="3831122" y="2762040"/>
                </a:cubicBezTo>
                <a:cubicBezTo>
                  <a:pt x="3831122" y="2762040"/>
                  <a:pt x="3831122" y="2762040"/>
                  <a:pt x="3834100" y="2762040"/>
                </a:cubicBezTo>
                <a:cubicBezTo>
                  <a:pt x="3840054" y="2756091"/>
                  <a:pt x="3843031" y="2753116"/>
                  <a:pt x="3848985" y="2747168"/>
                </a:cubicBezTo>
                <a:cubicBezTo>
                  <a:pt x="3902574" y="2696602"/>
                  <a:pt x="4042501" y="2351567"/>
                  <a:pt x="4122884" y="2125510"/>
                </a:cubicBezTo>
                <a:cubicBezTo>
                  <a:pt x="4128838" y="2110638"/>
                  <a:pt x="4140747" y="2098740"/>
                  <a:pt x="4152656" y="2089816"/>
                </a:cubicBezTo>
                <a:cubicBezTo>
                  <a:pt x="4200290" y="2066021"/>
                  <a:pt x="4227085" y="2021404"/>
                  <a:pt x="4238993" y="1979762"/>
                </a:cubicBezTo>
                <a:cubicBezTo>
                  <a:pt x="4238993" y="1979762"/>
                  <a:pt x="4238993" y="1979762"/>
                  <a:pt x="4384874" y="1911350"/>
                </a:cubicBezTo>
                <a:close/>
                <a:moveTo>
                  <a:pt x="65521" y="652462"/>
                </a:moveTo>
                <a:cubicBezTo>
                  <a:pt x="101260" y="652462"/>
                  <a:pt x="131042" y="679232"/>
                  <a:pt x="131042" y="717901"/>
                </a:cubicBezTo>
                <a:cubicBezTo>
                  <a:pt x="131042" y="717901"/>
                  <a:pt x="131042" y="717901"/>
                  <a:pt x="131042" y="2041541"/>
                </a:cubicBezTo>
                <a:cubicBezTo>
                  <a:pt x="131042" y="2136725"/>
                  <a:pt x="208476" y="2217035"/>
                  <a:pt x="306758" y="2217035"/>
                </a:cubicBezTo>
                <a:cubicBezTo>
                  <a:pt x="306758" y="2217035"/>
                  <a:pt x="306758" y="2217035"/>
                  <a:pt x="428865" y="2217035"/>
                </a:cubicBezTo>
                <a:cubicBezTo>
                  <a:pt x="428865" y="2217035"/>
                  <a:pt x="428865" y="2217035"/>
                  <a:pt x="428865" y="717901"/>
                </a:cubicBezTo>
                <a:cubicBezTo>
                  <a:pt x="428865" y="679232"/>
                  <a:pt x="458648" y="652462"/>
                  <a:pt x="494387" y="652462"/>
                </a:cubicBezTo>
                <a:cubicBezTo>
                  <a:pt x="530125" y="652462"/>
                  <a:pt x="559908" y="679232"/>
                  <a:pt x="559908" y="717901"/>
                </a:cubicBezTo>
                <a:cubicBezTo>
                  <a:pt x="559908" y="717901"/>
                  <a:pt x="559908" y="717901"/>
                  <a:pt x="559908" y="2217035"/>
                </a:cubicBezTo>
                <a:cubicBezTo>
                  <a:pt x="559908" y="2217035"/>
                  <a:pt x="559908" y="2217035"/>
                  <a:pt x="571821" y="2217035"/>
                </a:cubicBezTo>
                <a:cubicBezTo>
                  <a:pt x="571821" y="2217035"/>
                  <a:pt x="571821" y="2217035"/>
                  <a:pt x="842840" y="2217035"/>
                </a:cubicBezTo>
                <a:cubicBezTo>
                  <a:pt x="842840" y="2217035"/>
                  <a:pt x="842840" y="2217035"/>
                  <a:pt x="854752" y="2217035"/>
                </a:cubicBezTo>
                <a:cubicBezTo>
                  <a:pt x="854752" y="2217035"/>
                  <a:pt x="854752" y="2217035"/>
                  <a:pt x="854752" y="717901"/>
                </a:cubicBezTo>
                <a:cubicBezTo>
                  <a:pt x="854752" y="679232"/>
                  <a:pt x="884535" y="652462"/>
                  <a:pt x="920274" y="652462"/>
                </a:cubicBezTo>
                <a:cubicBezTo>
                  <a:pt x="958991" y="652462"/>
                  <a:pt x="985795" y="679232"/>
                  <a:pt x="985795" y="717901"/>
                </a:cubicBezTo>
                <a:cubicBezTo>
                  <a:pt x="985795" y="717901"/>
                  <a:pt x="985795" y="717901"/>
                  <a:pt x="985795" y="2217035"/>
                </a:cubicBezTo>
                <a:cubicBezTo>
                  <a:pt x="985795" y="2217035"/>
                  <a:pt x="985795" y="2217035"/>
                  <a:pt x="1107902" y="2217035"/>
                </a:cubicBezTo>
                <a:cubicBezTo>
                  <a:pt x="1206184" y="2217035"/>
                  <a:pt x="1283618" y="2136725"/>
                  <a:pt x="1283618" y="2041541"/>
                </a:cubicBezTo>
                <a:cubicBezTo>
                  <a:pt x="1283618" y="2041541"/>
                  <a:pt x="1283618" y="2041541"/>
                  <a:pt x="1283618" y="717901"/>
                </a:cubicBezTo>
                <a:cubicBezTo>
                  <a:pt x="1283618" y="679232"/>
                  <a:pt x="1313400" y="652462"/>
                  <a:pt x="1349139" y="652462"/>
                </a:cubicBezTo>
                <a:cubicBezTo>
                  <a:pt x="1390834" y="652462"/>
                  <a:pt x="1417638" y="679232"/>
                  <a:pt x="1417638" y="717901"/>
                </a:cubicBezTo>
                <a:cubicBezTo>
                  <a:pt x="1417638" y="717901"/>
                  <a:pt x="1417638" y="717901"/>
                  <a:pt x="1417638" y="2041541"/>
                </a:cubicBezTo>
                <a:cubicBezTo>
                  <a:pt x="1417638" y="2208112"/>
                  <a:pt x="1277661" y="2347912"/>
                  <a:pt x="1107902" y="2347912"/>
                </a:cubicBezTo>
                <a:cubicBezTo>
                  <a:pt x="1107902" y="2347912"/>
                  <a:pt x="1107902" y="2347912"/>
                  <a:pt x="908361" y="2347912"/>
                </a:cubicBezTo>
                <a:cubicBezTo>
                  <a:pt x="908361" y="2347912"/>
                  <a:pt x="908361" y="2347912"/>
                  <a:pt x="506299" y="2347912"/>
                </a:cubicBezTo>
                <a:cubicBezTo>
                  <a:pt x="506299" y="2347912"/>
                  <a:pt x="506299" y="2347912"/>
                  <a:pt x="306758" y="2347912"/>
                </a:cubicBezTo>
                <a:cubicBezTo>
                  <a:pt x="136999" y="2347912"/>
                  <a:pt x="0" y="2208112"/>
                  <a:pt x="0" y="2041541"/>
                </a:cubicBezTo>
                <a:cubicBezTo>
                  <a:pt x="0" y="2041541"/>
                  <a:pt x="0" y="2041541"/>
                  <a:pt x="0" y="717901"/>
                </a:cubicBezTo>
                <a:cubicBezTo>
                  <a:pt x="0" y="679232"/>
                  <a:pt x="29782" y="652462"/>
                  <a:pt x="65521" y="652462"/>
                </a:cubicBezTo>
                <a:close/>
                <a:moveTo>
                  <a:pt x="3406082" y="130175"/>
                </a:moveTo>
                <a:cubicBezTo>
                  <a:pt x="2977485" y="130175"/>
                  <a:pt x="2554840" y="308769"/>
                  <a:pt x="2531029" y="317699"/>
                </a:cubicBezTo>
                <a:cubicBezTo>
                  <a:pt x="2504242" y="326628"/>
                  <a:pt x="2486384" y="347464"/>
                  <a:pt x="2486384" y="374253"/>
                </a:cubicBezTo>
                <a:cubicBezTo>
                  <a:pt x="2486384" y="374253"/>
                  <a:pt x="2486384" y="374253"/>
                  <a:pt x="2486384" y="808832"/>
                </a:cubicBezTo>
                <a:cubicBezTo>
                  <a:pt x="2486384" y="808832"/>
                  <a:pt x="2486384" y="808832"/>
                  <a:pt x="1911945" y="1392238"/>
                </a:cubicBezTo>
                <a:cubicBezTo>
                  <a:pt x="1897063" y="1413074"/>
                  <a:pt x="1897063" y="1442840"/>
                  <a:pt x="1914921" y="1463676"/>
                </a:cubicBezTo>
                <a:cubicBezTo>
                  <a:pt x="1926827" y="1478558"/>
                  <a:pt x="1947661" y="1487488"/>
                  <a:pt x="1968496" y="1487488"/>
                </a:cubicBezTo>
                <a:cubicBezTo>
                  <a:pt x="1977425" y="1487488"/>
                  <a:pt x="1983378" y="1484512"/>
                  <a:pt x="1989331" y="1484512"/>
                </a:cubicBezTo>
                <a:cubicBezTo>
                  <a:pt x="1992307" y="1484512"/>
                  <a:pt x="2102433" y="1448793"/>
                  <a:pt x="2281015" y="1410098"/>
                </a:cubicBezTo>
                <a:cubicBezTo>
                  <a:pt x="2281015" y="1410098"/>
                  <a:pt x="2281015" y="1410098"/>
                  <a:pt x="2453644" y="1374379"/>
                </a:cubicBezTo>
                <a:cubicBezTo>
                  <a:pt x="2459597" y="1374379"/>
                  <a:pt x="3016177" y="1276152"/>
                  <a:pt x="3388223" y="1273176"/>
                </a:cubicBezTo>
                <a:cubicBezTo>
                  <a:pt x="3394176" y="1273176"/>
                  <a:pt x="3400129" y="1273176"/>
                  <a:pt x="3406082" y="1273176"/>
                </a:cubicBezTo>
                <a:cubicBezTo>
                  <a:pt x="3415011" y="1273176"/>
                  <a:pt x="3420963" y="1273176"/>
                  <a:pt x="3426916" y="1273176"/>
                </a:cubicBezTo>
                <a:cubicBezTo>
                  <a:pt x="3798962" y="1276152"/>
                  <a:pt x="4355543" y="1374379"/>
                  <a:pt x="4361495" y="1374379"/>
                </a:cubicBezTo>
                <a:cubicBezTo>
                  <a:pt x="4361495" y="1374379"/>
                  <a:pt x="4361495" y="1374379"/>
                  <a:pt x="4522219" y="1407121"/>
                </a:cubicBezTo>
                <a:cubicBezTo>
                  <a:pt x="4706754" y="1448793"/>
                  <a:pt x="4822832" y="1484512"/>
                  <a:pt x="4822832" y="1484512"/>
                </a:cubicBezTo>
                <a:cubicBezTo>
                  <a:pt x="4831761" y="1484512"/>
                  <a:pt x="4837714" y="1487488"/>
                  <a:pt x="4846643" y="1487488"/>
                </a:cubicBezTo>
                <a:cubicBezTo>
                  <a:pt x="4867478" y="1487488"/>
                  <a:pt x="4888312" y="1478558"/>
                  <a:pt x="4900218" y="1463676"/>
                </a:cubicBezTo>
                <a:cubicBezTo>
                  <a:pt x="4918076" y="1442840"/>
                  <a:pt x="4918076" y="1413074"/>
                  <a:pt x="4903194" y="1392238"/>
                </a:cubicBezTo>
                <a:cubicBezTo>
                  <a:pt x="4903194" y="1392238"/>
                  <a:pt x="4903194" y="1392238"/>
                  <a:pt x="4328755" y="808832"/>
                </a:cubicBezTo>
                <a:cubicBezTo>
                  <a:pt x="4328755" y="808832"/>
                  <a:pt x="4328755" y="808832"/>
                  <a:pt x="4328755" y="374253"/>
                </a:cubicBezTo>
                <a:cubicBezTo>
                  <a:pt x="4328755" y="347464"/>
                  <a:pt x="4307921" y="326628"/>
                  <a:pt x="4281133" y="317699"/>
                </a:cubicBezTo>
                <a:cubicBezTo>
                  <a:pt x="4257323" y="308769"/>
                  <a:pt x="3834678" y="130175"/>
                  <a:pt x="3406082" y="130175"/>
                </a:cubicBezTo>
                <a:close/>
                <a:moveTo>
                  <a:pt x="3406081" y="0"/>
                </a:moveTo>
                <a:cubicBezTo>
                  <a:pt x="3679909" y="0"/>
                  <a:pt x="3992429" y="65484"/>
                  <a:pt x="4313879" y="190500"/>
                </a:cubicBezTo>
                <a:cubicBezTo>
                  <a:pt x="4319831" y="190500"/>
                  <a:pt x="4322808" y="193477"/>
                  <a:pt x="4325784" y="193477"/>
                </a:cubicBezTo>
                <a:cubicBezTo>
                  <a:pt x="4406147" y="220266"/>
                  <a:pt x="4459721" y="291703"/>
                  <a:pt x="4459721" y="375047"/>
                </a:cubicBezTo>
                <a:cubicBezTo>
                  <a:pt x="4459721" y="375047"/>
                  <a:pt x="4459721" y="375047"/>
                  <a:pt x="4459721" y="756047"/>
                </a:cubicBezTo>
                <a:cubicBezTo>
                  <a:pt x="4459721" y="756047"/>
                  <a:pt x="4459721" y="756047"/>
                  <a:pt x="4995471" y="1300758"/>
                </a:cubicBezTo>
                <a:cubicBezTo>
                  <a:pt x="5001423" y="1306711"/>
                  <a:pt x="5004400" y="1309688"/>
                  <a:pt x="5007376" y="1315641"/>
                </a:cubicBezTo>
                <a:cubicBezTo>
                  <a:pt x="5060951" y="1387078"/>
                  <a:pt x="5057975" y="1482328"/>
                  <a:pt x="4998447" y="1550789"/>
                </a:cubicBezTo>
                <a:cubicBezTo>
                  <a:pt x="4962730" y="1592461"/>
                  <a:pt x="4906179" y="1619250"/>
                  <a:pt x="4846651" y="1619250"/>
                </a:cubicBezTo>
                <a:cubicBezTo>
                  <a:pt x="4825817" y="1619250"/>
                  <a:pt x="4804982" y="1616274"/>
                  <a:pt x="4787124" y="1610320"/>
                </a:cubicBezTo>
                <a:cubicBezTo>
                  <a:pt x="4781171" y="1607344"/>
                  <a:pt x="4671045" y="1574602"/>
                  <a:pt x="4495438" y="1535906"/>
                </a:cubicBezTo>
                <a:cubicBezTo>
                  <a:pt x="4495438" y="1535906"/>
                  <a:pt x="4495438" y="1535906"/>
                  <a:pt x="4337690" y="1506141"/>
                </a:cubicBezTo>
                <a:cubicBezTo>
                  <a:pt x="4307926" y="1500188"/>
                  <a:pt x="3778130" y="1407914"/>
                  <a:pt x="3426916" y="1404938"/>
                </a:cubicBezTo>
                <a:cubicBezTo>
                  <a:pt x="3426916" y="1404938"/>
                  <a:pt x="3426916" y="1404938"/>
                  <a:pt x="3420963" y="1404938"/>
                </a:cubicBezTo>
                <a:cubicBezTo>
                  <a:pt x="3415011" y="1404938"/>
                  <a:pt x="3412034" y="1404938"/>
                  <a:pt x="3406081" y="1404938"/>
                </a:cubicBezTo>
                <a:cubicBezTo>
                  <a:pt x="3403105" y="1404938"/>
                  <a:pt x="3400129" y="1404938"/>
                  <a:pt x="3394176" y="1404938"/>
                </a:cubicBezTo>
                <a:cubicBezTo>
                  <a:pt x="3394176" y="1404938"/>
                  <a:pt x="3394176" y="1404938"/>
                  <a:pt x="3388223" y="1404938"/>
                </a:cubicBezTo>
                <a:cubicBezTo>
                  <a:pt x="3037010" y="1407914"/>
                  <a:pt x="2507213" y="1500188"/>
                  <a:pt x="2477450" y="1506141"/>
                </a:cubicBezTo>
                <a:cubicBezTo>
                  <a:pt x="2477450" y="1506141"/>
                  <a:pt x="2477450" y="1506141"/>
                  <a:pt x="2307796" y="1538883"/>
                </a:cubicBezTo>
                <a:cubicBezTo>
                  <a:pt x="2144095" y="1574602"/>
                  <a:pt x="2036945" y="1607344"/>
                  <a:pt x="2028016" y="1610320"/>
                </a:cubicBezTo>
                <a:cubicBezTo>
                  <a:pt x="2010157" y="1616274"/>
                  <a:pt x="1989323" y="1619250"/>
                  <a:pt x="1968488" y="1619250"/>
                </a:cubicBezTo>
                <a:cubicBezTo>
                  <a:pt x="1908960" y="1619250"/>
                  <a:pt x="1852409" y="1592461"/>
                  <a:pt x="1816692" y="1550789"/>
                </a:cubicBezTo>
                <a:cubicBezTo>
                  <a:pt x="1757165" y="1482328"/>
                  <a:pt x="1754188" y="1387078"/>
                  <a:pt x="1807763" y="1315641"/>
                </a:cubicBezTo>
                <a:cubicBezTo>
                  <a:pt x="1810740" y="1309688"/>
                  <a:pt x="1813716" y="1306711"/>
                  <a:pt x="1819669" y="1300758"/>
                </a:cubicBezTo>
                <a:cubicBezTo>
                  <a:pt x="1819669" y="1300758"/>
                  <a:pt x="1819669" y="1300758"/>
                  <a:pt x="2355418" y="756047"/>
                </a:cubicBezTo>
                <a:cubicBezTo>
                  <a:pt x="2355418" y="756047"/>
                  <a:pt x="2355418" y="756047"/>
                  <a:pt x="2355418" y="375047"/>
                </a:cubicBezTo>
                <a:cubicBezTo>
                  <a:pt x="2355418" y="291703"/>
                  <a:pt x="2408993" y="220266"/>
                  <a:pt x="2489355" y="193477"/>
                </a:cubicBezTo>
                <a:cubicBezTo>
                  <a:pt x="2492332" y="193477"/>
                  <a:pt x="2495308" y="190500"/>
                  <a:pt x="2501261" y="190500"/>
                </a:cubicBezTo>
                <a:cubicBezTo>
                  <a:pt x="2822710" y="65484"/>
                  <a:pt x="3135231" y="0"/>
                  <a:pt x="34060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600" dirty="0">
              <a:ea typeface="Helvetica Neue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405901" y="2739506"/>
            <a:ext cx="708780" cy="638885"/>
          </a:xfrm>
          <a:custGeom>
            <a:avLst/>
            <a:gdLst>
              <a:gd name="connsiteX0" fmla="*/ 3783013 w 4121151"/>
              <a:gd name="connsiteY0" fmla="*/ 3009900 h 3714750"/>
              <a:gd name="connsiteX1" fmla="*/ 3910013 w 4121151"/>
              <a:gd name="connsiteY1" fmla="*/ 3054511 h 3714750"/>
              <a:gd name="connsiteX2" fmla="*/ 3910013 w 4121151"/>
              <a:gd name="connsiteY2" fmla="*/ 3714750 h 3714750"/>
              <a:gd name="connsiteX3" fmla="*/ 3783013 w 4121151"/>
              <a:gd name="connsiteY3" fmla="*/ 3714750 h 3714750"/>
              <a:gd name="connsiteX4" fmla="*/ 1838325 w 4121151"/>
              <a:gd name="connsiteY4" fmla="*/ 2982912 h 3714750"/>
              <a:gd name="connsiteX5" fmla="*/ 1838325 w 4121151"/>
              <a:gd name="connsiteY5" fmla="*/ 3714750 h 3714750"/>
              <a:gd name="connsiteX6" fmla="*/ 1708150 w 4121151"/>
              <a:gd name="connsiteY6" fmla="*/ 3714750 h 3714750"/>
              <a:gd name="connsiteX7" fmla="*/ 1708150 w 4121151"/>
              <a:gd name="connsiteY7" fmla="*/ 3018612 h 3714750"/>
              <a:gd name="connsiteX8" fmla="*/ 1838325 w 4121151"/>
              <a:gd name="connsiteY8" fmla="*/ 2982912 h 3714750"/>
              <a:gd name="connsiteX9" fmla="*/ 65485 w 4121151"/>
              <a:gd name="connsiteY9" fmla="*/ 2241550 h 3714750"/>
              <a:gd name="connsiteX10" fmla="*/ 172641 w 4121151"/>
              <a:gd name="connsiteY10" fmla="*/ 2241550 h 3714750"/>
              <a:gd name="connsiteX11" fmla="*/ 238125 w 4121151"/>
              <a:gd name="connsiteY11" fmla="*/ 2307026 h 3714750"/>
              <a:gd name="connsiteX12" fmla="*/ 238125 w 4121151"/>
              <a:gd name="connsiteY12" fmla="*/ 3652251 h 3714750"/>
              <a:gd name="connsiteX13" fmla="*/ 172641 w 4121151"/>
              <a:gd name="connsiteY13" fmla="*/ 3714750 h 3714750"/>
              <a:gd name="connsiteX14" fmla="*/ 65485 w 4121151"/>
              <a:gd name="connsiteY14" fmla="*/ 3714750 h 3714750"/>
              <a:gd name="connsiteX15" fmla="*/ 0 w 4121151"/>
              <a:gd name="connsiteY15" fmla="*/ 3652251 h 3714750"/>
              <a:gd name="connsiteX16" fmla="*/ 0 w 4121151"/>
              <a:gd name="connsiteY16" fmla="*/ 2307026 h 3714750"/>
              <a:gd name="connsiteX17" fmla="*/ 65485 w 4121151"/>
              <a:gd name="connsiteY17" fmla="*/ 2241550 h 3714750"/>
              <a:gd name="connsiteX18" fmla="*/ 3592513 w 4121151"/>
              <a:gd name="connsiteY18" fmla="*/ 1349375 h 3714750"/>
              <a:gd name="connsiteX19" fmla="*/ 3728955 w 4121151"/>
              <a:gd name="connsiteY19" fmla="*/ 1370197 h 3714750"/>
              <a:gd name="connsiteX20" fmla="*/ 3817938 w 4121151"/>
              <a:gd name="connsiteY20" fmla="*/ 1388045 h 3714750"/>
              <a:gd name="connsiteX21" fmla="*/ 3785311 w 4121151"/>
              <a:gd name="connsiteY21" fmla="*/ 1512980 h 3714750"/>
              <a:gd name="connsiteX22" fmla="*/ 3675565 w 4121151"/>
              <a:gd name="connsiteY22" fmla="*/ 1649814 h 3714750"/>
              <a:gd name="connsiteX23" fmla="*/ 3660734 w 4121151"/>
              <a:gd name="connsiteY23" fmla="*/ 1655763 h 3714750"/>
              <a:gd name="connsiteX24" fmla="*/ 3619208 w 4121151"/>
              <a:gd name="connsiteY24" fmla="*/ 1655763 h 3714750"/>
              <a:gd name="connsiteX25" fmla="*/ 3598445 w 4121151"/>
              <a:gd name="connsiteY25" fmla="*/ 1637915 h 3714750"/>
              <a:gd name="connsiteX26" fmla="*/ 3592513 w 4121151"/>
              <a:gd name="connsiteY26" fmla="*/ 1349375 h 3714750"/>
              <a:gd name="connsiteX27" fmla="*/ 2017713 w 4121151"/>
              <a:gd name="connsiteY27" fmla="*/ 1349375 h 3714750"/>
              <a:gd name="connsiteX28" fmla="*/ 2002817 w 4121151"/>
              <a:gd name="connsiteY28" fmla="*/ 1622101 h 3714750"/>
              <a:gd name="connsiteX29" fmla="*/ 1984941 w 4121151"/>
              <a:gd name="connsiteY29" fmla="*/ 1639888 h 3714750"/>
              <a:gd name="connsiteX30" fmla="*/ 1952169 w 4121151"/>
              <a:gd name="connsiteY30" fmla="*/ 1636923 h 3714750"/>
              <a:gd name="connsiteX31" fmla="*/ 1937272 w 4121151"/>
              <a:gd name="connsiteY31" fmla="*/ 1625066 h 3714750"/>
              <a:gd name="connsiteX32" fmla="*/ 1832997 w 4121151"/>
              <a:gd name="connsiteY32" fmla="*/ 1521311 h 3714750"/>
              <a:gd name="connsiteX33" fmla="*/ 1800225 w 4121151"/>
              <a:gd name="connsiteY33" fmla="*/ 1387912 h 3714750"/>
              <a:gd name="connsiteX34" fmla="*/ 1889604 w 4121151"/>
              <a:gd name="connsiteY34" fmla="*/ 1370126 h 3714750"/>
              <a:gd name="connsiteX35" fmla="*/ 2017713 w 4121151"/>
              <a:gd name="connsiteY35" fmla="*/ 1349375 h 3714750"/>
              <a:gd name="connsiteX36" fmla="*/ 2808982 w 4121151"/>
              <a:gd name="connsiteY36" fmla="*/ 0 h 3714750"/>
              <a:gd name="connsiteX37" fmla="*/ 3627228 w 4121151"/>
              <a:gd name="connsiteY37" fmla="*/ 175556 h 3714750"/>
              <a:gd name="connsiteX38" fmla="*/ 3627228 w 4121151"/>
              <a:gd name="connsiteY38" fmla="*/ 630811 h 3714750"/>
              <a:gd name="connsiteX39" fmla="*/ 4121151 w 4121151"/>
              <a:gd name="connsiteY39" fmla="*/ 1136650 h 3714750"/>
              <a:gd name="connsiteX40" fmla="*/ 3948576 w 4121151"/>
              <a:gd name="connsiteY40" fmla="*/ 1094992 h 3714750"/>
              <a:gd name="connsiteX41" fmla="*/ 3781951 w 4121151"/>
              <a:gd name="connsiteY41" fmla="*/ 1062262 h 3714750"/>
              <a:gd name="connsiteX42" fmla="*/ 2829810 w 4121151"/>
              <a:gd name="connsiteY42" fmla="*/ 958118 h 3714750"/>
              <a:gd name="connsiteX43" fmla="*/ 2808982 w 4121151"/>
              <a:gd name="connsiteY43" fmla="*/ 958118 h 3714750"/>
              <a:gd name="connsiteX44" fmla="*/ 2788154 w 4121151"/>
              <a:gd name="connsiteY44" fmla="*/ 958118 h 3714750"/>
              <a:gd name="connsiteX45" fmla="*/ 1833038 w 4121151"/>
              <a:gd name="connsiteY45" fmla="*/ 1062262 h 3714750"/>
              <a:gd name="connsiteX46" fmla="*/ 1830063 w 4121151"/>
              <a:gd name="connsiteY46" fmla="*/ 1062262 h 3714750"/>
              <a:gd name="connsiteX47" fmla="*/ 1654512 w 4121151"/>
              <a:gd name="connsiteY47" fmla="*/ 1097968 h 3714750"/>
              <a:gd name="connsiteX48" fmla="*/ 1493838 w 4121151"/>
              <a:gd name="connsiteY48" fmla="*/ 1136650 h 3714750"/>
              <a:gd name="connsiteX49" fmla="*/ 1987761 w 4121151"/>
              <a:gd name="connsiteY49" fmla="*/ 630811 h 3714750"/>
              <a:gd name="connsiteX50" fmla="*/ 1987761 w 4121151"/>
              <a:gd name="connsiteY50" fmla="*/ 175556 h 3714750"/>
              <a:gd name="connsiteX51" fmla="*/ 2808982 w 4121151"/>
              <a:gd name="connsiteY51" fmla="*/ 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121151" h="3714750">
                <a:moveTo>
                  <a:pt x="3783013" y="3009900"/>
                </a:moveTo>
                <a:cubicBezTo>
                  <a:pt x="3824362" y="3021796"/>
                  <a:pt x="3865711" y="3036667"/>
                  <a:pt x="3910013" y="3054511"/>
                </a:cubicBezTo>
                <a:cubicBezTo>
                  <a:pt x="3910013" y="3054511"/>
                  <a:pt x="3910013" y="3054511"/>
                  <a:pt x="3910013" y="3714750"/>
                </a:cubicBezTo>
                <a:cubicBezTo>
                  <a:pt x="3910013" y="3714750"/>
                  <a:pt x="3910013" y="3714750"/>
                  <a:pt x="3783013" y="3714750"/>
                </a:cubicBezTo>
                <a:close/>
                <a:moveTo>
                  <a:pt x="1838325" y="2982912"/>
                </a:moveTo>
                <a:cubicBezTo>
                  <a:pt x="1838325" y="2982912"/>
                  <a:pt x="1838325" y="2982912"/>
                  <a:pt x="1838325" y="3714750"/>
                </a:cubicBezTo>
                <a:cubicBezTo>
                  <a:pt x="1838325" y="3714750"/>
                  <a:pt x="1838325" y="3714750"/>
                  <a:pt x="1708150" y="3714750"/>
                </a:cubicBezTo>
                <a:cubicBezTo>
                  <a:pt x="1708150" y="3018612"/>
                  <a:pt x="1708150" y="3018612"/>
                  <a:pt x="1708150" y="3018612"/>
                </a:cubicBezTo>
                <a:cubicBezTo>
                  <a:pt x="1752528" y="3003737"/>
                  <a:pt x="1796906" y="2991837"/>
                  <a:pt x="1838325" y="2982912"/>
                </a:cubicBezTo>
                <a:close/>
                <a:moveTo>
                  <a:pt x="65485" y="2241550"/>
                </a:moveTo>
                <a:cubicBezTo>
                  <a:pt x="65485" y="2241550"/>
                  <a:pt x="65485" y="2241550"/>
                  <a:pt x="172641" y="2241550"/>
                </a:cubicBezTo>
                <a:cubicBezTo>
                  <a:pt x="208360" y="2241550"/>
                  <a:pt x="238125" y="2268336"/>
                  <a:pt x="238125" y="2307026"/>
                </a:cubicBezTo>
                <a:cubicBezTo>
                  <a:pt x="238125" y="2307026"/>
                  <a:pt x="238125" y="2307026"/>
                  <a:pt x="238125" y="3652251"/>
                </a:cubicBezTo>
                <a:cubicBezTo>
                  <a:pt x="238125" y="3684989"/>
                  <a:pt x="208360" y="3714750"/>
                  <a:pt x="172641" y="3714750"/>
                </a:cubicBezTo>
                <a:cubicBezTo>
                  <a:pt x="172641" y="3714750"/>
                  <a:pt x="172641" y="3714750"/>
                  <a:pt x="65485" y="3714750"/>
                </a:cubicBezTo>
                <a:cubicBezTo>
                  <a:pt x="29766" y="3714750"/>
                  <a:pt x="0" y="3684989"/>
                  <a:pt x="0" y="3652251"/>
                </a:cubicBezTo>
                <a:cubicBezTo>
                  <a:pt x="0" y="3652251"/>
                  <a:pt x="0" y="3652251"/>
                  <a:pt x="0" y="2307026"/>
                </a:cubicBezTo>
                <a:cubicBezTo>
                  <a:pt x="0" y="2268336"/>
                  <a:pt x="29766" y="2241550"/>
                  <a:pt x="65485" y="2241550"/>
                </a:cubicBezTo>
                <a:close/>
                <a:moveTo>
                  <a:pt x="3592513" y="1349375"/>
                </a:moveTo>
                <a:cubicBezTo>
                  <a:pt x="3669632" y="1361273"/>
                  <a:pt x="3717090" y="1370197"/>
                  <a:pt x="3728955" y="1370197"/>
                </a:cubicBezTo>
                <a:cubicBezTo>
                  <a:pt x="3728955" y="1370197"/>
                  <a:pt x="3728955" y="1370197"/>
                  <a:pt x="3817938" y="1388045"/>
                </a:cubicBezTo>
                <a:cubicBezTo>
                  <a:pt x="3812006" y="1429690"/>
                  <a:pt x="3803108" y="1471335"/>
                  <a:pt x="3785311" y="1512980"/>
                </a:cubicBezTo>
                <a:cubicBezTo>
                  <a:pt x="3782345" y="1512980"/>
                  <a:pt x="3767514" y="1557600"/>
                  <a:pt x="3675565" y="1649814"/>
                </a:cubicBezTo>
                <a:cubicBezTo>
                  <a:pt x="3675565" y="1655763"/>
                  <a:pt x="3672598" y="1655763"/>
                  <a:pt x="3660734" y="1655763"/>
                </a:cubicBezTo>
                <a:cubicBezTo>
                  <a:pt x="3660734" y="1655763"/>
                  <a:pt x="3660734" y="1655763"/>
                  <a:pt x="3619208" y="1655763"/>
                </a:cubicBezTo>
                <a:cubicBezTo>
                  <a:pt x="3607344" y="1655763"/>
                  <a:pt x="3598445" y="1646839"/>
                  <a:pt x="3598445" y="1637915"/>
                </a:cubicBezTo>
                <a:cubicBezTo>
                  <a:pt x="3598445" y="1608169"/>
                  <a:pt x="3595479" y="1533803"/>
                  <a:pt x="3592513" y="1349375"/>
                </a:cubicBezTo>
                <a:close/>
                <a:moveTo>
                  <a:pt x="2017713" y="1349375"/>
                </a:moveTo>
                <a:cubicBezTo>
                  <a:pt x="1999838" y="1467952"/>
                  <a:pt x="2002817" y="1577635"/>
                  <a:pt x="2002817" y="1622101"/>
                </a:cubicBezTo>
                <a:cubicBezTo>
                  <a:pt x="2002817" y="1630995"/>
                  <a:pt x="1993879" y="1639888"/>
                  <a:pt x="1984941" y="1639888"/>
                </a:cubicBezTo>
                <a:cubicBezTo>
                  <a:pt x="1984941" y="1639888"/>
                  <a:pt x="1984941" y="1639888"/>
                  <a:pt x="1952169" y="1636923"/>
                </a:cubicBezTo>
                <a:cubicBezTo>
                  <a:pt x="1946210" y="1636923"/>
                  <a:pt x="1937272" y="1630995"/>
                  <a:pt x="1937272" y="1625066"/>
                </a:cubicBezTo>
                <a:cubicBezTo>
                  <a:pt x="1922376" y="1613208"/>
                  <a:pt x="1904500" y="1574671"/>
                  <a:pt x="1832997" y="1521311"/>
                </a:cubicBezTo>
                <a:cubicBezTo>
                  <a:pt x="1815122" y="1479809"/>
                  <a:pt x="1806184" y="1435343"/>
                  <a:pt x="1800225" y="1387912"/>
                </a:cubicBezTo>
                <a:cubicBezTo>
                  <a:pt x="1800225" y="1387912"/>
                  <a:pt x="1800225" y="1387912"/>
                  <a:pt x="1889604" y="1370126"/>
                </a:cubicBezTo>
                <a:cubicBezTo>
                  <a:pt x="1901521" y="1370126"/>
                  <a:pt x="1949190" y="1361233"/>
                  <a:pt x="2017713" y="1349375"/>
                </a:cubicBezTo>
                <a:close/>
                <a:moveTo>
                  <a:pt x="2808982" y="0"/>
                </a:moveTo>
                <a:cubicBezTo>
                  <a:pt x="3044042" y="0"/>
                  <a:pt x="3335635" y="62486"/>
                  <a:pt x="3627228" y="175556"/>
                </a:cubicBezTo>
                <a:cubicBezTo>
                  <a:pt x="3627228" y="175556"/>
                  <a:pt x="3627228" y="175556"/>
                  <a:pt x="3627228" y="630811"/>
                </a:cubicBezTo>
                <a:cubicBezTo>
                  <a:pt x="4121151" y="1136650"/>
                  <a:pt x="4121151" y="1136650"/>
                  <a:pt x="4121151" y="1136650"/>
                </a:cubicBezTo>
                <a:cubicBezTo>
                  <a:pt x="4073544" y="1124748"/>
                  <a:pt x="4014035" y="1109870"/>
                  <a:pt x="3948576" y="1094992"/>
                </a:cubicBezTo>
                <a:cubicBezTo>
                  <a:pt x="3948576" y="1094992"/>
                  <a:pt x="3948576" y="1094992"/>
                  <a:pt x="3781951" y="1062262"/>
                </a:cubicBezTo>
                <a:cubicBezTo>
                  <a:pt x="3776000" y="1059286"/>
                  <a:pt x="3207691" y="961094"/>
                  <a:pt x="2829810" y="958118"/>
                </a:cubicBezTo>
                <a:cubicBezTo>
                  <a:pt x="2829810" y="958118"/>
                  <a:pt x="2829810" y="958118"/>
                  <a:pt x="2808982" y="958118"/>
                </a:cubicBezTo>
                <a:cubicBezTo>
                  <a:pt x="2808982" y="958118"/>
                  <a:pt x="2808982" y="958118"/>
                  <a:pt x="2788154" y="958118"/>
                </a:cubicBezTo>
                <a:cubicBezTo>
                  <a:pt x="2407298" y="961094"/>
                  <a:pt x="1838989" y="1059286"/>
                  <a:pt x="1833038" y="1062262"/>
                </a:cubicBezTo>
                <a:cubicBezTo>
                  <a:pt x="1833038" y="1062262"/>
                  <a:pt x="1833038" y="1062262"/>
                  <a:pt x="1830063" y="1062262"/>
                </a:cubicBezTo>
                <a:cubicBezTo>
                  <a:pt x="1830063" y="1062262"/>
                  <a:pt x="1830063" y="1062262"/>
                  <a:pt x="1654512" y="1097968"/>
                </a:cubicBezTo>
                <a:cubicBezTo>
                  <a:pt x="1592028" y="1112846"/>
                  <a:pt x="1538470" y="1124748"/>
                  <a:pt x="1493838" y="1136650"/>
                </a:cubicBezTo>
                <a:cubicBezTo>
                  <a:pt x="1493838" y="1136650"/>
                  <a:pt x="1493838" y="1136650"/>
                  <a:pt x="1987761" y="630811"/>
                </a:cubicBezTo>
                <a:cubicBezTo>
                  <a:pt x="1987761" y="630811"/>
                  <a:pt x="1987761" y="630811"/>
                  <a:pt x="1987761" y="175556"/>
                </a:cubicBezTo>
                <a:cubicBezTo>
                  <a:pt x="2279354" y="62486"/>
                  <a:pt x="2570947" y="0"/>
                  <a:pt x="2808982" y="0"/>
                </a:cubicBezTo>
                <a:close/>
              </a:path>
            </a:pathLst>
          </a:custGeom>
          <a:solidFill>
            <a:srgbClr val="295E7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600" dirty="0">
              <a:ea typeface="Helvetica Neue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30610" y="2739505"/>
            <a:ext cx="353593" cy="699050"/>
          </a:xfrm>
          <a:custGeom>
            <a:avLst/>
            <a:gdLst>
              <a:gd name="connsiteX0" fmla="*/ 0 w 295085"/>
              <a:gd name="connsiteY0" fmla="*/ 0 h 699050"/>
              <a:gd name="connsiteX1" fmla="*/ 295085 w 295085"/>
              <a:gd name="connsiteY1" fmla="*/ 0 h 699050"/>
              <a:gd name="connsiteX2" fmla="*/ 295085 w 295085"/>
              <a:gd name="connsiteY2" fmla="*/ 699050 h 699050"/>
              <a:gd name="connsiteX3" fmla="*/ 0 w 295085"/>
              <a:gd name="connsiteY3" fmla="*/ 699050 h 699050"/>
              <a:gd name="connsiteX4" fmla="*/ 0 w 295085"/>
              <a:gd name="connsiteY4" fmla="*/ 0 h 699050"/>
              <a:gd name="connsiteX0" fmla="*/ 19050 w 295085"/>
              <a:gd name="connsiteY0" fmla="*/ 42862 h 699050"/>
              <a:gd name="connsiteX1" fmla="*/ 295085 w 295085"/>
              <a:gd name="connsiteY1" fmla="*/ 0 h 699050"/>
              <a:gd name="connsiteX2" fmla="*/ 295085 w 295085"/>
              <a:gd name="connsiteY2" fmla="*/ 699050 h 699050"/>
              <a:gd name="connsiteX3" fmla="*/ 0 w 295085"/>
              <a:gd name="connsiteY3" fmla="*/ 699050 h 699050"/>
              <a:gd name="connsiteX4" fmla="*/ 19050 w 295085"/>
              <a:gd name="connsiteY4" fmla="*/ 42862 h 699050"/>
              <a:gd name="connsiteX0" fmla="*/ 77558 w 353593"/>
              <a:gd name="connsiteY0" fmla="*/ 42862 h 699050"/>
              <a:gd name="connsiteX1" fmla="*/ 353593 w 353593"/>
              <a:gd name="connsiteY1" fmla="*/ 0 h 699050"/>
              <a:gd name="connsiteX2" fmla="*/ 353593 w 353593"/>
              <a:gd name="connsiteY2" fmla="*/ 699050 h 699050"/>
              <a:gd name="connsiteX3" fmla="*/ 58508 w 353593"/>
              <a:gd name="connsiteY3" fmla="*/ 699050 h 699050"/>
              <a:gd name="connsiteX4" fmla="*/ 205 w 353593"/>
              <a:gd name="connsiteY4" fmla="*/ 229209 h 699050"/>
              <a:gd name="connsiteX5" fmla="*/ 77558 w 353593"/>
              <a:gd name="connsiteY5" fmla="*/ 42862 h 699050"/>
              <a:gd name="connsiteX0" fmla="*/ 87083 w 353593"/>
              <a:gd name="connsiteY0" fmla="*/ 54769 h 699050"/>
              <a:gd name="connsiteX1" fmla="*/ 353593 w 353593"/>
              <a:gd name="connsiteY1" fmla="*/ 0 h 699050"/>
              <a:gd name="connsiteX2" fmla="*/ 353593 w 353593"/>
              <a:gd name="connsiteY2" fmla="*/ 699050 h 699050"/>
              <a:gd name="connsiteX3" fmla="*/ 58508 w 353593"/>
              <a:gd name="connsiteY3" fmla="*/ 699050 h 699050"/>
              <a:gd name="connsiteX4" fmla="*/ 205 w 353593"/>
              <a:gd name="connsiteY4" fmla="*/ 229209 h 699050"/>
              <a:gd name="connsiteX5" fmla="*/ 87083 w 353593"/>
              <a:gd name="connsiteY5" fmla="*/ 54769 h 69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593" h="699050">
                <a:moveTo>
                  <a:pt x="87083" y="54769"/>
                </a:moveTo>
                <a:lnTo>
                  <a:pt x="353593" y="0"/>
                </a:lnTo>
                <a:lnTo>
                  <a:pt x="353593" y="699050"/>
                </a:lnTo>
                <a:lnTo>
                  <a:pt x="58508" y="699050"/>
                </a:lnTo>
                <a:cubicBezTo>
                  <a:pt x="62886" y="513068"/>
                  <a:pt x="-4173" y="415191"/>
                  <a:pt x="205" y="229209"/>
                </a:cubicBezTo>
                <a:lnTo>
                  <a:pt x="87083" y="54769"/>
                </a:lnTo>
                <a:close/>
              </a:path>
            </a:pathLst>
          </a:custGeom>
          <a:solidFill>
            <a:srgbClr val="FFFFFF"/>
          </a:solidFill>
          <a:ln w="25400" cap="flat" cmpd="sng" algn="ctr">
            <a:noFill/>
            <a:miter lim="800000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dk1">
                    <a:shade val="50000"/>
                  </a:schemeClr>
                </a:solidFill>
                <a:miter lim="800000"/>
              </a14:hiddenLine>
            </a:ext>
          </a:ex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ea typeface="Helvetica Neue" panose="02000503000000020004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6331856" y="3003096"/>
            <a:ext cx="472137" cy="472137"/>
            <a:chOff x="3776663" y="1930400"/>
            <a:chExt cx="2319337" cy="2319338"/>
          </a:xfrm>
        </p:grpSpPr>
        <p:sp>
          <p:nvSpPr>
            <p:cNvPr id="3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776663" y="1930400"/>
              <a:ext cx="2319337" cy="2319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ea typeface="Helvetica Neue" panose="02000503000000020004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4400550" y="2720975"/>
              <a:ext cx="1368425" cy="704850"/>
            </a:xfrm>
            <a:custGeom>
              <a:avLst/>
              <a:gdLst>
                <a:gd name="T0" fmla="*/ 130 w 1359"/>
                <a:gd name="T1" fmla="*/ 699 h 699"/>
                <a:gd name="T2" fmla="*/ 1227 w 1359"/>
                <a:gd name="T3" fmla="*/ 699 h 699"/>
                <a:gd name="T4" fmla="*/ 1359 w 1359"/>
                <a:gd name="T5" fmla="*/ 567 h 699"/>
                <a:gd name="T6" fmla="*/ 1359 w 1359"/>
                <a:gd name="T7" fmla="*/ 132 h 699"/>
                <a:gd name="T8" fmla="*/ 1227 w 1359"/>
                <a:gd name="T9" fmla="*/ 0 h 699"/>
                <a:gd name="T10" fmla="*/ 260 w 1359"/>
                <a:gd name="T11" fmla="*/ 0 h 699"/>
                <a:gd name="T12" fmla="*/ 238 w 1359"/>
                <a:gd name="T13" fmla="*/ 22 h 699"/>
                <a:gd name="T14" fmla="*/ 238 w 1359"/>
                <a:gd name="T15" fmla="*/ 299 h 699"/>
                <a:gd name="T16" fmla="*/ 20 w 1359"/>
                <a:gd name="T17" fmla="*/ 577 h 699"/>
                <a:gd name="T18" fmla="*/ 4 w 1359"/>
                <a:gd name="T19" fmla="*/ 604 h 699"/>
                <a:gd name="T20" fmla="*/ 130 w 1359"/>
                <a:gd name="T21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9" h="699">
                  <a:moveTo>
                    <a:pt x="130" y="699"/>
                  </a:moveTo>
                  <a:cubicBezTo>
                    <a:pt x="1227" y="699"/>
                    <a:pt x="1227" y="699"/>
                    <a:pt x="1227" y="699"/>
                  </a:cubicBezTo>
                  <a:cubicBezTo>
                    <a:pt x="1300" y="699"/>
                    <a:pt x="1359" y="640"/>
                    <a:pt x="1359" y="567"/>
                  </a:cubicBezTo>
                  <a:cubicBezTo>
                    <a:pt x="1359" y="132"/>
                    <a:pt x="1359" y="132"/>
                    <a:pt x="1359" y="132"/>
                  </a:cubicBezTo>
                  <a:cubicBezTo>
                    <a:pt x="1359" y="60"/>
                    <a:pt x="1300" y="0"/>
                    <a:pt x="1227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48" y="0"/>
                    <a:pt x="238" y="10"/>
                    <a:pt x="238" y="22"/>
                  </a:cubicBezTo>
                  <a:cubicBezTo>
                    <a:pt x="238" y="299"/>
                    <a:pt x="238" y="299"/>
                    <a:pt x="238" y="299"/>
                  </a:cubicBezTo>
                  <a:cubicBezTo>
                    <a:pt x="238" y="433"/>
                    <a:pt x="145" y="546"/>
                    <a:pt x="20" y="577"/>
                  </a:cubicBezTo>
                  <a:cubicBezTo>
                    <a:pt x="8" y="580"/>
                    <a:pt x="0" y="592"/>
                    <a:pt x="4" y="604"/>
                  </a:cubicBezTo>
                  <a:cubicBezTo>
                    <a:pt x="20" y="659"/>
                    <a:pt x="71" y="699"/>
                    <a:pt x="130" y="699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ea typeface="Helvetica Neue" panose="02000503000000020004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3868738" y="2301875"/>
              <a:ext cx="2141537" cy="1573213"/>
            </a:xfrm>
            <a:custGeom>
              <a:avLst/>
              <a:gdLst>
                <a:gd name="T0" fmla="*/ 1976 w 2127"/>
                <a:gd name="T1" fmla="*/ 984 h 1563"/>
                <a:gd name="T2" fmla="*/ 659 w 2127"/>
                <a:gd name="T3" fmla="*/ 1204 h 1563"/>
                <a:gd name="T4" fmla="*/ 476 w 2127"/>
                <a:gd name="T5" fmla="*/ 1002 h 1563"/>
                <a:gd name="T6" fmla="*/ 484 w 2127"/>
                <a:gd name="T7" fmla="*/ 1002 h 1563"/>
                <a:gd name="T8" fmla="*/ 1756 w 2127"/>
                <a:gd name="T9" fmla="*/ 1160 h 1563"/>
                <a:gd name="T10" fmla="*/ 1932 w 2127"/>
                <a:gd name="T11" fmla="*/ 549 h 1563"/>
                <a:gd name="T12" fmla="*/ 956 w 2127"/>
                <a:gd name="T13" fmla="*/ 373 h 1563"/>
                <a:gd name="T14" fmla="*/ 1756 w 2127"/>
                <a:gd name="T15" fmla="*/ 329 h 1563"/>
                <a:gd name="T16" fmla="*/ 752 w 2127"/>
                <a:gd name="T17" fmla="*/ 270 h 1563"/>
                <a:gd name="T18" fmla="*/ 741 w 2127"/>
                <a:gd name="T19" fmla="*/ 10 h 1563"/>
                <a:gd name="T20" fmla="*/ 710 w 2127"/>
                <a:gd name="T21" fmla="*/ 128 h 1563"/>
                <a:gd name="T22" fmla="*/ 362 w 2127"/>
                <a:gd name="T23" fmla="*/ 270 h 1563"/>
                <a:gd name="T24" fmla="*/ 244 w 2127"/>
                <a:gd name="T25" fmla="*/ 19 h 1563"/>
                <a:gd name="T26" fmla="*/ 169 w 2127"/>
                <a:gd name="T27" fmla="*/ 129 h 1563"/>
                <a:gd name="T28" fmla="*/ 27 w 2127"/>
                <a:gd name="T29" fmla="*/ 270 h 1563"/>
                <a:gd name="T30" fmla="*/ 107 w 2127"/>
                <a:gd name="T31" fmla="*/ 368 h 1563"/>
                <a:gd name="T32" fmla="*/ 238 w 2127"/>
                <a:gd name="T33" fmla="*/ 391 h 1563"/>
                <a:gd name="T34" fmla="*/ 477 w 2127"/>
                <a:gd name="T35" fmla="*/ 958 h 1563"/>
                <a:gd name="T36" fmla="*/ 723 w 2127"/>
                <a:gd name="T37" fmla="*/ 391 h 1563"/>
                <a:gd name="T38" fmla="*/ 854 w 2127"/>
                <a:gd name="T39" fmla="*/ 368 h 1563"/>
                <a:gd name="T40" fmla="*/ 934 w 2127"/>
                <a:gd name="T41" fmla="*/ 270 h 1563"/>
                <a:gd name="T42" fmla="*/ 856 w 2127"/>
                <a:gd name="T43" fmla="*/ 1248 h 1563"/>
                <a:gd name="T44" fmla="*/ 878 w 2127"/>
                <a:gd name="T45" fmla="*/ 1563 h 1563"/>
                <a:gd name="T46" fmla="*/ 995 w 2127"/>
                <a:gd name="T47" fmla="*/ 1536 h 1563"/>
                <a:gd name="T48" fmla="*/ 856 w 2127"/>
                <a:gd name="T49" fmla="*/ 1248 h 1563"/>
                <a:gd name="T50" fmla="*/ 613 w 2127"/>
                <a:gd name="T51" fmla="*/ 1244 h 1563"/>
                <a:gd name="T52" fmla="*/ 635 w 2127"/>
                <a:gd name="T53" fmla="*/ 1563 h 1563"/>
                <a:gd name="T54" fmla="*/ 751 w 2127"/>
                <a:gd name="T55" fmla="*/ 1536 h 1563"/>
                <a:gd name="T56" fmla="*/ 659 w 2127"/>
                <a:gd name="T57" fmla="*/ 1248 h 1563"/>
                <a:gd name="T58" fmla="*/ 1412 w 2127"/>
                <a:gd name="T59" fmla="*/ 1536 h 1563"/>
                <a:gd name="T60" fmla="*/ 1528 w 2127"/>
                <a:gd name="T61" fmla="*/ 1563 h 1563"/>
                <a:gd name="T62" fmla="*/ 1551 w 2127"/>
                <a:gd name="T63" fmla="*/ 1248 h 1563"/>
                <a:gd name="T64" fmla="*/ 1756 w 2127"/>
                <a:gd name="T65" fmla="*/ 1248 h 1563"/>
                <a:gd name="T66" fmla="*/ 1655 w 2127"/>
                <a:gd name="T67" fmla="*/ 1536 h 1563"/>
                <a:gd name="T68" fmla="*/ 1772 w 2127"/>
                <a:gd name="T69" fmla="*/ 1563 h 1563"/>
                <a:gd name="T70" fmla="*/ 1794 w 2127"/>
                <a:gd name="T71" fmla="*/ 1245 h 1563"/>
                <a:gd name="T72" fmla="*/ 2103 w 2127"/>
                <a:gd name="T73" fmla="*/ 989 h 1563"/>
                <a:gd name="T74" fmla="*/ 1909 w 2127"/>
                <a:gd name="T75" fmla="*/ 334 h 1563"/>
                <a:gd name="T76" fmla="*/ 2050 w 2127"/>
                <a:gd name="T77" fmla="*/ 568 h 1563"/>
                <a:gd name="T78" fmla="*/ 2052 w 2127"/>
                <a:gd name="T79" fmla="*/ 1097 h 1563"/>
                <a:gd name="T80" fmla="*/ 2095 w 2127"/>
                <a:gd name="T81" fmla="*/ 1097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27" h="1563">
                  <a:moveTo>
                    <a:pt x="1976" y="549"/>
                  </a:moveTo>
                  <a:cubicBezTo>
                    <a:pt x="1976" y="984"/>
                    <a:pt x="1976" y="984"/>
                    <a:pt x="1976" y="984"/>
                  </a:cubicBezTo>
                  <a:cubicBezTo>
                    <a:pt x="1976" y="1105"/>
                    <a:pt x="1877" y="1204"/>
                    <a:pt x="1756" y="1204"/>
                  </a:cubicBezTo>
                  <a:cubicBezTo>
                    <a:pt x="659" y="1204"/>
                    <a:pt x="659" y="1204"/>
                    <a:pt x="659" y="1204"/>
                  </a:cubicBezTo>
                  <a:cubicBezTo>
                    <a:pt x="544" y="1204"/>
                    <a:pt x="448" y="1113"/>
                    <a:pt x="440" y="999"/>
                  </a:cubicBezTo>
                  <a:cubicBezTo>
                    <a:pt x="452" y="1001"/>
                    <a:pt x="464" y="1002"/>
                    <a:pt x="476" y="1002"/>
                  </a:cubicBezTo>
                  <a:cubicBezTo>
                    <a:pt x="478" y="1002"/>
                    <a:pt x="479" y="1002"/>
                    <a:pt x="481" y="1002"/>
                  </a:cubicBezTo>
                  <a:cubicBezTo>
                    <a:pt x="482" y="1002"/>
                    <a:pt x="483" y="1002"/>
                    <a:pt x="484" y="1002"/>
                  </a:cubicBezTo>
                  <a:cubicBezTo>
                    <a:pt x="494" y="1091"/>
                    <a:pt x="569" y="1160"/>
                    <a:pt x="659" y="1160"/>
                  </a:cubicBezTo>
                  <a:cubicBezTo>
                    <a:pt x="1756" y="1160"/>
                    <a:pt x="1756" y="1160"/>
                    <a:pt x="1756" y="1160"/>
                  </a:cubicBezTo>
                  <a:cubicBezTo>
                    <a:pt x="1853" y="1160"/>
                    <a:pt x="1932" y="1081"/>
                    <a:pt x="1932" y="984"/>
                  </a:cubicBezTo>
                  <a:cubicBezTo>
                    <a:pt x="1932" y="549"/>
                    <a:pt x="1932" y="549"/>
                    <a:pt x="1932" y="549"/>
                  </a:cubicBezTo>
                  <a:cubicBezTo>
                    <a:pt x="1932" y="452"/>
                    <a:pt x="1853" y="373"/>
                    <a:pt x="1756" y="373"/>
                  </a:cubicBezTo>
                  <a:cubicBezTo>
                    <a:pt x="956" y="373"/>
                    <a:pt x="956" y="373"/>
                    <a:pt x="956" y="373"/>
                  </a:cubicBezTo>
                  <a:cubicBezTo>
                    <a:pt x="970" y="361"/>
                    <a:pt x="981" y="346"/>
                    <a:pt x="990" y="329"/>
                  </a:cubicBezTo>
                  <a:cubicBezTo>
                    <a:pt x="1756" y="329"/>
                    <a:pt x="1756" y="329"/>
                    <a:pt x="1756" y="329"/>
                  </a:cubicBezTo>
                  <a:cubicBezTo>
                    <a:pt x="1877" y="329"/>
                    <a:pt x="1976" y="428"/>
                    <a:pt x="1976" y="549"/>
                  </a:cubicBezTo>
                  <a:close/>
                  <a:moveTo>
                    <a:pt x="752" y="270"/>
                  </a:moveTo>
                  <a:cubicBezTo>
                    <a:pt x="761" y="254"/>
                    <a:pt x="792" y="196"/>
                    <a:pt x="792" y="129"/>
                  </a:cubicBezTo>
                  <a:cubicBezTo>
                    <a:pt x="792" y="81"/>
                    <a:pt x="763" y="37"/>
                    <a:pt x="741" y="10"/>
                  </a:cubicBezTo>
                  <a:cubicBezTo>
                    <a:pt x="733" y="0"/>
                    <a:pt x="717" y="7"/>
                    <a:pt x="717" y="19"/>
                  </a:cubicBezTo>
                  <a:cubicBezTo>
                    <a:pt x="719" y="53"/>
                    <a:pt x="720" y="102"/>
                    <a:pt x="710" y="128"/>
                  </a:cubicBezTo>
                  <a:cubicBezTo>
                    <a:pt x="683" y="202"/>
                    <a:pt x="619" y="255"/>
                    <a:pt x="600" y="270"/>
                  </a:cubicBezTo>
                  <a:cubicBezTo>
                    <a:pt x="362" y="270"/>
                    <a:pt x="362" y="270"/>
                    <a:pt x="362" y="270"/>
                  </a:cubicBezTo>
                  <a:cubicBezTo>
                    <a:pt x="342" y="255"/>
                    <a:pt x="279" y="202"/>
                    <a:pt x="251" y="128"/>
                  </a:cubicBezTo>
                  <a:cubicBezTo>
                    <a:pt x="242" y="102"/>
                    <a:pt x="242" y="53"/>
                    <a:pt x="244" y="19"/>
                  </a:cubicBezTo>
                  <a:cubicBezTo>
                    <a:pt x="245" y="7"/>
                    <a:pt x="229" y="0"/>
                    <a:pt x="220" y="10"/>
                  </a:cubicBezTo>
                  <a:cubicBezTo>
                    <a:pt x="198" y="37"/>
                    <a:pt x="169" y="81"/>
                    <a:pt x="169" y="129"/>
                  </a:cubicBezTo>
                  <a:cubicBezTo>
                    <a:pt x="169" y="196"/>
                    <a:pt x="200" y="254"/>
                    <a:pt x="209" y="270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11" y="270"/>
                    <a:pt x="0" y="287"/>
                    <a:pt x="6" y="301"/>
                  </a:cubicBezTo>
                  <a:cubicBezTo>
                    <a:pt x="23" y="341"/>
                    <a:pt x="62" y="368"/>
                    <a:pt x="107" y="368"/>
                  </a:cubicBezTo>
                  <a:cubicBezTo>
                    <a:pt x="216" y="368"/>
                    <a:pt x="216" y="368"/>
                    <a:pt x="216" y="368"/>
                  </a:cubicBezTo>
                  <a:cubicBezTo>
                    <a:pt x="228" y="368"/>
                    <a:pt x="238" y="378"/>
                    <a:pt x="238" y="391"/>
                  </a:cubicBezTo>
                  <a:cubicBezTo>
                    <a:pt x="238" y="712"/>
                    <a:pt x="238" y="712"/>
                    <a:pt x="238" y="712"/>
                  </a:cubicBezTo>
                  <a:cubicBezTo>
                    <a:pt x="238" y="845"/>
                    <a:pt x="344" y="956"/>
                    <a:pt x="477" y="958"/>
                  </a:cubicBezTo>
                  <a:cubicBezTo>
                    <a:pt x="612" y="960"/>
                    <a:pt x="723" y="851"/>
                    <a:pt x="723" y="716"/>
                  </a:cubicBezTo>
                  <a:cubicBezTo>
                    <a:pt x="723" y="391"/>
                    <a:pt x="723" y="391"/>
                    <a:pt x="723" y="391"/>
                  </a:cubicBezTo>
                  <a:cubicBezTo>
                    <a:pt x="723" y="378"/>
                    <a:pt x="733" y="368"/>
                    <a:pt x="745" y="368"/>
                  </a:cubicBezTo>
                  <a:cubicBezTo>
                    <a:pt x="854" y="368"/>
                    <a:pt x="854" y="368"/>
                    <a:pt x="854" y="368"/>
                  </a:cubicBezTo>
                  <a:cubicBezTo>
                    <a:pt x="899" y="368"/>
                    <a:pt x="938" y="341"/>
                    <a:pt x="955" y="301"/>
                  </a:cubicBezTo>
                  <a:cubicBezTo>
                    <a:pt x="961" y="287"/>
                    <a:pt x="950" y="270"/>
                    <a:pt x="934" y="270"/>
                  </a:cubicBezTo>
                  <a:lnTo>
                    <a:pt x="752" y="270"/>
                  </a:lnTo>
                  <a:close/>
                  <a:moveTo>
                    <a:pt x="856" y="1248"/>
                  </a:moveTo>
                  <a:cubicBezTo>
                    <a:pt x="856" y="1536"/>
                    <a:pt x="856" y="1536"/>
                    <a:pt x="856" y="1536"/>
                  </a:cubicBezTo>
                  <a:cubicBezTo>
                    <a:pt x="856" y="1551"/>
                    <a:pt x="866" y="1563"/>
                    <a:pt x="878" y="1563"/>
                  </a:cubicBezTo>
                  <a:cubicBezTo>
                    <a:pt x="972" y="1563"/>
                    <a:pt x="972" y="1563"/>
                    <a:pt x="972" y="1563"/>
                  </a:cubicBezTo>
                  <a:cubicBezTo>
                    <a:pt x="985" y="1563"/>
                    <a:pt x="995" y="1551"/>
                    <a:pt x="995" y="1536"/>
                  </a:cubicBezTo>
                  <a:cubicBezTo>
                    <a:pt x="995" y="1248"/>
                    <a:pt x="995" y="1248"/>
                    <a:pt x="995" y="1248"/>
                  </a:cubicBezTo>
                  <a:lnTo>
                    <a:pt x="856" y="1248"/>
                  </a:lnTo>
                  <a:close/>
                  <a:moveTo>
                    <a:pt x="659" y="1248"/>
                  </a:moveTo>
                  <a:cubicBezTo>
                    <a:pt x="643" y="1248"/>
                    <a:pt x="628" y="1246"/>
                    <a:pt x="613" y="1244"/>
                  </a:cubicBezTo>
                  <a:cubicBezTo>
                    <a:pt x="613" y="1536"/>
                    <a:pt x="613" y="1536"/>
                    <a:pt x="613" y="1536"/>
                  </a:cubicBezTo>
                  <a:cubicBezTo>
                    <a:pt x="613" y="1551"/>
                    <a:pt x="623" y="1563"/>
                    <a:pt x="635" y="1563"/>
                  </a:cubicBezTo>
                  <a:cubicBezTo>
                    <a:pt x="729" y="1563"/>
                    <a:pt x="729" y="1563"/>
                    <a:pt x="729" y="1563"/>
                  </a:cubicBezTo>
                  <a:cubicBezTo>
                    <a:pt x="741" y="1563"/>
                    <a:pt x="751" y="1551"/>
                    <a:pt x="751" y="1536"/>
                  </a:cubicBezTo>
                  <a:cubicBezTo>
                    <a:pt x="751" y="1248"/>
                    <a:pt x="751" y="1248"/>
                    <a:pt x="751" y="1248"/>
                  </a:cubicBezTo>
                  <a:lnTo>
                    <a:pt x="659" y="1248"/>
                  </a:lnTo>
                  <a:close/>
                  <a:moveTo>
                    <a:pt x="1412" y="1248"/>
                  </a:moveTo>
                  <a:cubicBezTo>
                    <a:pt x="1412" y="1536"/>
                    <a:pt x="1412" y="1536"/>
                    <a:pt x="1412" y="1536"/>
                  </a:cubicBezTo>
                  <a:cubicBezTo>
                    <a:pt x="1412" y="1551"/>
                    <a:pt x="1422" y="1563"/>
                    <a:pt x="1434" y="1563"/>
                  </a:cubicBezTo>
                  <a:cubicBezTo>
                    <a:pt x="1528" y="1563"/>
                    <a:pt x="1528" y="1563"/>
                    <a:pt x="1528" y="1563"/>
                  </a:cubicBezTo>
                  <a:cubicBezTo>
                    <a:pt x="1541" y="1563"/>
                    <a:pt x="1551" y="1551"/>
                    <a:pt x="1551" y="1536"/>
                  </a:cubicBezTo>
                  <a:cubicBezTo>
                    <a:pt x="1551" y="1248"/>
                    <a:pt x="1551" y="1248"/>
                    <a:pt x="1551" y="1248"/>
                  </a:cubicBezTo>
                  <a:lnTo>
                    <a:pt x="1412" y="1248"/>
                  </a:lnTo>
                  <a:close/>
                  <a:moveTo>
                    <a:pt x="1756" y="1248"/>
                  </a:moveTo>
                  <a:cubicBezTo>
                    <a:pt x="1655" y="1248"/>
                    <a:pt x="1655" y="1248"/>
                    <a:pt x="1655" y="1248"/>
                  </a:cubicBezTo>
                  <a:cubicBezTo>
                    <a:pt x="1655" y="1536"/>
                    <a:pt x="1655" y="1536"/>
                    <a:pt x="1655" y="1536"/>
                  </a:cubicBezTo>
                  <a:cubicBezTo>
                    <a:pt x="1655" y="1551"/>
                    <a:pt x="1665" y="1563"/>
                    <a:pt x="1678" y="1563"/>
                  </a:cubicBezTo>
                  <a:cubicBezTo>
                    <a:pt x="1772" y="1563"/>
                    <a:pt x="1772" y="1563"/>
                    <a:pt x="1772" y="1563"/>
                  </a:cubicBezTo>
                  <a:cubicBezTo>
                    <a:pt x="1784" y="1563"/>
                    <a:pt x="1794" y="1551"/>
                    <a:pt x="1794" y="1536"/>
                  </a:cubicBezTo>
                  <a:cubicBezTo>
                    <a:pt x="1794" y="1245"/>
                    <a:pt x="1794" y="1245"/>
                    <a:pt x="1794" y="1245"/>
                  </a:cubicBezTo>
                  <a:cubicBezTo>
                    <a:pt x="1782" y="1247"/>
                    <a:pt x="1769" y="1248"/>
                    <a:pt x="1756" y="1248"/>
                  </a:cubicBezTo>
                  <a:close/>
                  <a:moveTo>
                    <a:pt x="2103" y="989"/>
                  </a:moveTo>
                  <a:cubicBezTo>
                    <a:pt x="2103" y="569"/>
                    <a:pt x="2103" y="569"/>
                    <a:pt x="2103" y="569"/>
                  </a:cubicBezTo>
                  <a:cubicBezTo>
                    <a:pt x="2103" y="453"/>
                    <a:pt x="2019" y="356"/>
                    <a:pt x="1909" y="334"/>
                  </a:cubicBezTo>
                  <a:cubicBezTo>
                    <a:pt x="1945" y="360"/>
                    <a:pt x="1975" y="395"/>
                    <a:pt x="1994" y="436"/>
                  </a:cubicBezTo>
                  <a:cubicBezTo>
                    <a:pt x="2029" y="470"/>
                    <a:pt x="2050" y="516"/>
                    <a:pt x="2050" y="568"/>
                  </a:cubicBezTo>
                  <a:cubicBezTo>
                    <a:pt x="2050" y="982"/>
                    <a:pt x="2050" y="982"/>
                    <a:pt x="2050" y="982"/>
                  </a:cubicBezTo>
                  <a:cubicBezTo>
                    <a:pt x="2019" y="1015"/>
                    <a:pt x="2020" y="1066"/>
                    <a:pt x="2052" y="1097"/>
                  </a:cubicBezTo>
                  <a:cubicBezTo>
                    <a:pt x="2073" y="1119"/>
                    <a:pt x="2073" y="1119"/>
                    <a:pt x="2073" y="1119"/>
                  </a:cubicBezTo>
                  <a:cubicBezTo>
                    <a:pt x="2095" y="1097"/>
                    <a:pt x="2095" y="1097"/>
                    <a:pt x="2095" y="1097"/>
                  </a:cubicBezTo>
                  <a:cubicBezTo>
                    <a:pt x="2125" y="1068"/>
                    <a:pt x="2127" y="1021"/>
                    <a:pt x="2103" y="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ea typeface="Helvetica Neue" panose="02000503000000020004" pitchFamily="2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7" name="Straight Connector 16">
            <a:extLst>
              <a:ext uri="{FF2B5EF4-FFF2-40B4-BE49-F238E27FC236}">
                <a16:creationId xmlns:a16="http://schemas.microsoft.com/office/drawing/2014/main" id="{6ACFBB8E-939F-0748-9325-B2ACFD05ED2D}"/>
              </a:ext>
            </a:extLst>
          </p:cNvPr>
          <p:cNvCxnSpPr>
            <a:cxnSpLocks/>
          </p:cNvCxnSpPr>
          <p:nvPr/>
        </p:nvCxnSpPr>
        <p:spPr>
          <a:xfrm>
            <a:off x="0" y="797287"/>
            <a:ext cx="4457700" cy="0"/>
          </a:xfrm>
          <a:prstGeom prst="line">
            <a:avLst/>
          </a:prstGeom>
          <a:ln w="38100">
            <a:solidFill>
              <a:srgbClr val="DFA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Объект 4" descr="Корова">
            <a:extLst>
              <a:ext uri="{FF2B5EF4-FFF2-40B4-BE49-F238E27FC236}">
                <a16:creationId xmlns:a16="http://schemas.microsoft.com/office/drawing/2014/main" id="{94FDBE51-93DB-A3E7-C335-BA087653EA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18564" y="5824976"/>
            <a:ext cx="1035262" cy="1035262"/>
          </a:xfrm>
          <a:prstGeom prst="rect">
            <a:avLst/>
          </a:prstGeom>
        </p:spPr>
      </p:pic>
      <p:pic>
        <p:nvPicPr>
          <p:cNvPr id="5" name="Рисунок 4" descr="Овца">
            <a:extLst>
              <a:ext uri="{FF2B5EF4-FFF2-40B4-BE49-F238E27FC236}">
                <a16:creationId xmlns:a16="http://schemas.microsoft.com/office/drawing/2014/main" id="{3BB61FDF-9D3A-CA89-1158-623FCBD3CE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06472" y="6181268"/>
            <a:ext cx="690600" cy="690600"/>
          </a:xfrm>
          <a:prstGeom prst="rect">
            <a:avLst/>
          </a:prstGeom>
        </p:spPr>
      </p:pic>
      <p:pic>
        <p:nvPicPr>
          <p:cNvPr id="6" name="Рисунок 5" descr="Лошадь">
            <a:extLst>
              <a:ext uri="{FF2B5EF4-FFF2-40B4-BE49-F238E27FC236}">
                <a16:creationId xmlns:a16="http://schemas.microsoft.com/office/drawing/2014/main" id="{4A741423-4B83-D33F-882A-FE7A1EE21C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38251" y="5857208"/>
            <a:ext cx="914400" cy="914400"/>
          </a:xfrm>
          <a:prstGeom prst="rect">
            <a:avLst/>
          </a:prstGeom>
        </p:spPr>
      </p:pic>
      <p:pic>
        <p:nvPicPr>
          <p:cNvPr id="7" name="Рисунок 6" descr="Олень">
            <a:extLst>
              <a:ext uri="{FF2B5EF4-FFF2-40B4-BE49-F238E27FC236}">
                <a16:creationId xmlns:a16="http://schemas.microsoft.com/office/drawing/2014/main" id="{3E05F871-6E94-8FA8-7A9B-11125EAD57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41158" y="5674369"/>
            <a:ext cx="1102862" cy="11028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87919B-BAF8-D08D-36AB-6F4ED26F7F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59928" y="23217"/>
            <a:ext cx="707197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трелка вправо 55"/>
          <p:cNvSpPr/>
          <p:nvPr/>
        </p:nvSpPr>
        <p:spPr>
          <a:xfrm rot="5400000">
            <a:off x="4530553" y="3892244"/>
            <a:ext cx="882917" cy="472958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0876" tIns="45695" rIns="90876" bIns="45695" rtlCol="0" anchor="ctr"/>
          <a:lstStyle/>
          <a:p>
            <a:pPr algn="ctr" defTabSz="878728"/>
            <a:endParaRPr lang="ru-RU" sz="1600" kern="0">
              <a:solidFill>
                <a:prstClr val="white"/>
              </a:solidFill>
            </a:endParaRPr>
          </a:p>
        </p:txBody>
      </p:sp>
      <p:sp>
        <p:nvSpPr>
          <p:cNvPr id="43" name="ZoneTexte 70"/>
          <p:cNvSpPr txBox="1">
            <a:spLocks noChangeArrowheads="1"/>
          </p:cNvSpPr>
          <p:nvPr/>
        </p:nvSpPr>
        <p:spPr bwMode="auto">
          <a:xfrm>
            <a:off x="481723" y="3974121"/>
            <a:ext cx="2746272" cy="8274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90876" tIns="45695" rIns="90876" bIns="45695" anchor="ctr"/>
          <a:lstStyle>
            <a:defPPr>
              <a:defRPr lang="ru-RU"/>
            </a:defPPr>
            <a:lvl1pPr algn="ctr" defTabSz="878903" fontAlgn="auto">
              <a:spcBef>
                <a:spcPts val="0"/>
              </a:spcBef>
              <a:spcAft>
                <a:spcPts val="0"/>
              </a:spcAft>
              <a:defRPr sz="2000" kern="0">
                <a:solidFill>
                  <a:prstClr val="black"/>
                </a:solidFill>
                <a:latin typeface="Georgia" panose="02040502050405020303" pitchFamily="18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b="1" dirty="0"/>
              <a:t>Семьи, Молодёжь </a:t>
            </a:r>
          </a:p>
          <a:p>
            <a:r>
              <a:rPr lang="ru-RU" sz="1600" b="1" dirty="0"/>
              <a:t>(</a:t>
            </a:r>
            <a:r>
              <a:rPr lang="ru-RU" sz="1400" b="1" dirty="0"/>
              <a:t>выпускники  </a:t>
            </a:r>
            <a:r>
              <a:rPr lang="ru-RU" sz="1400" b="1" dirty="0" err="1"/>
              <a:t>агро</a:t>
            </a:r>
            <a:r>
              <a:rPr lang="ru-RU" sz="1400" b="1" dirty="0"/>
              <a:t>-школ</a:t>
            </a:r>
            <a:r>
              <a:rPr lang="ru-RU" sz="1600" b="1" dirty="0"/>
              <a:t>)</a:t>
            </a:r>
          </a:p>
        </p:txBody>
      </p:sp>
      <p:sp>
        <p:nvSpPr>
          <p:cNvPr id="5" name="Овал 4"/>
          <p:cNvSpPr/>
          <p:nvPr/>
        </p:nvSpPr>
        <p:spPr>
          <a:xfrm>
            <a:off x="4025912" y="1552413"/>
            <a:ext cx="3054536" cy="247419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 defTabSz="911906"/>
            <a:endParaRPr lang="ru-RU" sz="1900">
              <a:solidFill>
                <a:prstClr val="white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16200000">
            <a:off x="5099238" y="2588967"/>
            <a:ext cx="3428677" cy="533745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0876" tIns="45695" rIns="90876" bIns="45695" rtlCol="0" anchor="ctr"/>
          <a:lstStyle/>
          <a:p>
            <a:pPr algn="ctr" defTabSz="878728"/>
            <a:endParaRPr lang="ru-RU" sz="1600" kern="0">
              <a:solidFill>
                <a:prstClr val="white"/>
              </a:solidFill>
            </a:endParaRPr>
          </a:p>
        </p:txBody>
      </p:sp>
      <p:pic>
        <p:nvPicPr>
          <p:cNvPr id="41" name="Picture 4" descr="http://us.123rf.com/450wm/tele52/tele521203/tele52120300009/12925446-warehouse-equipment-icon-set.jpg"/>
          <p:cNvPicPr>
            <a:picLocks noChangeAspect="1" noChangeArrowheads="1"/>
          </p:cNvPicPr>
          <p:nvPr/>
        </p:nvPicPr>
        <p:blipFill>
          <a:blip r:embed="rId2"/>
          <a:srcRect l="53127" t="67719"/>
          <a:stretch>
            <a:fillRect/>
          </a:stretch>
        </p:blipFill>
        <p:spPr bwMode="auto">
          <a:xfrm>
            <a:off x="4394523" y="2250065"/>
            <a:ext cx="996855" cy="51280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</p:spPr>
      </p:pic>
      <p:pic>
        <p:nvPicPr>
          <p:cNvPr id="27" name="Picture 4" descr="http://us.123rf.com/450wm/tele52/tele521203/tele52120300009/12925446-warehouse-equipment-icon-set.jpg"/>
          <p:cNvPicPr>
            <a:picLocks noChangeAspect="1" noChangeArrowheads="1"/>
          </p:cNvPicPr>
          <p:nvPr/>
        </p:nvPicPr>
        <p:blipFill>
          <a:blip r:embed="rId2"/>
          <a:srcRect l="53127" t="67719"/>
          <a:stretch>
            <a:fillRect/>
          </a:stretch>
        </p:blipFill>
        <p:spPr bwMode="auto">
          <a:xfrm>
            <a:off x="5119200" y="3372035"/>
            <a:ext cx="996855" cy="54258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1396947" y="335477"/>
            <a:ext cx="9643847" cy="553051"/>
          </a:xfrm>
          <a:prstGeom prst="rect">
            <a:avLst/>
          </a:prstGeom>
        </p:spPr>
        <p:txBody>
          <a:bodyPr vert="horz" lIns="87925" tIns="44219" rIns="87925" bIns="44219" rtlCol="0" anchor="ctr">
            <a:noAutofit/>
          </a:bodyPr>
          <a:lstStyle>
            <a:lvl1pPr algn="ctr" defTabSz="884856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Типовой фермерский кластер в отраслевой схеме</a:t>
            </a:r>
          </a:p>
        </p:txBody>
      </p:sp>
      <p:pic>
        <p:nvPicPr>
          <p:cNvPr id="29" name="Picture 4" descr="http://us.123rf.com/450wm/tele52/tele521203/tele52120300009/12925446-warehouse-equipment-icon-set.jpg"/>
          <p:cNvPicPr>
            <a:picLocks noChangeAspect="1" noChangeArrowheads="1"/>
          </p:cNvPicPr>
          <p:nvPr/>
        </p:nvPicPr>
        <p:blipFill>
          <a:blip r:embed="rId2"/>
          <a:srcRect l="53127" t="67719"/>
          <a:stretch>
            <a:fillRect/>
          </a:stretch>
        </p:blipFill>
        <p:spPr bwMode="auto">
          <a:xfrm>
            <a:off x="4437979" y="2833464"/>
            <a:ext cx="996855" cy="51280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490" y="1761963"/>
            <a:ext cx="1037862" cy="1119546"/>
          </a:xfrm>
          <a:prstGeom prst="rect">
            <a:avLst/>
          </a:prstGeom>
          <a:solidFill>
            <a:sysClr val="window" lastClr="FFFFFF">
              <a:lumMod val="95000"/>
              <a:alpha val="6000"/>
            </a:sysClr>
          </a:solidFill>
          <a:ln>
            <a:noFill/>
          </a:ln>
          <a:effectLst/>
        </p:spPr>
      </p:pic>
      <p:sp>
        <p:nvSpPr>
          <p:cNvPr id="33" name="ZoneTexte 70"/>
          <p:cNvSpPr txBox="1">
            <a:spLocks noChangeArrowheads="1"/>
          </p:cNvSpPr>
          <p:nvPr/>
        </p:nvSpPr>
        <p:spPr bwMode="auto">
          <a:xfrm>
            <a:off x="5111802" y="2839167"/>
            <a:ext cx="1212761" cy="46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76" tIns="45695" rIns="90876" bIns="45695">
            <a:spAutoFit/>
          </a:bodyPr>
          <a:lstStyle/>
          <a:p>
            <a:pPr algn="ctr" defTabSz="878728"/>
            <a:r>
              <a:rPr lang="ru-RU" sz="2400" b="1" dirty="0">
                <a:solidFill>
                  <a:prstClr val="black"/>
                </a:solidFill>
              </a:rPr>
              <a:t>КФХ</a:t>
            </a:r>
          </a:p>
        </p:txBody>
      </p:sp>
      <p:sp>
        <p:nvSpPr>
          <p:cNvPr id="51" name="ZoneTexte 70"/>
          <p:cNvSpPr txBox="1">
            <a:spLocks noChangeArrowheads="1"/>
          </p:cNvSpPr>
          <p:nvPr/>
        </p:nvSpPr>
        <p:spPr bwMode="auto">
          <a:xfrm>
            <a:off x="481723" y="2520436"/>
            <a:ext cx="2746272" cy="79064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90876" tIns="45695" rIns="90876" bIns="45695" anchor="ctr"/>
          <a:lstStyle>
            <a:defPPr>
              <a:defRPr lang="ru-RU"/>
            </a:defPPr>
            <a:lvl1pPr algn="ctr" defTabSz="878903" fontAlgn="auto">
              <a:spcBef>
                <a:spcPts val="0"/>
              </a:spcBef>
              <a:spcAft>
                <a:spcPts val="0"/>
              </a:spcAft>
              <a:defRPr sz="2000" kern="0">
                <a:solidFill>
                  <a:prstClr val="black"/>
                </a:solidFill>
                <a:latin typeface="Georgia" panose="02040502050405020303" pitchFamily="18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dirty="0"/>
              <a:t>Увеличение числа КФХ,  </a:t>
            </a:r>
          </a:p>
          <a:p>
            <a:r>
              <a:rPr lang="ru-RU" sz="1600" dirty="0"/>
              <a:t>в системе кооперации</a:t>
            </a:r>
          </a:p>
        </p:txBody>
      </p:sp>
      <p:cxnSp>
        <p:nvCxnSpPr>
          <p:cNvPr id="62" name="Прямая со стрелкой 61"/>
          <p:cNvCxnSpPr/>
          <p:nvPr/>
        </p:nvCxnSpPr>
        <p:spPr>
          <a:xfrm flipH="1" flipV="1">
            <a:off x="1762978" y="3311084"/>
            <a:ext cx="1" cy="637926"/>
          </a:xfrm>
          <a:prstGeom prst="straightConnector1">
            <a:avLst/>
          </a:prstGeom>
          <a:noFill/>
          <a:ln w="476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58" name="Прямая со стрелкой 57"/>
          <p:cNvCxnSpPr/>
          <p:nvPr/>
        </p:nvCxnSpPr>
        <p:spPr>
          <a:xfrm flipH="1">
            <a:off x="3227996" y="4663023"/>
            <a:ext cx="1466833" cy="0"/>
          </a:xfrm>
          <a:prstGeom prst="straightConnector1">
            <a:avLst/>
          </a:prstGeom>
          <a:noFill/>
          <a:ln w="603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44" name="Прямая со стрелкой 43"/>
          <p:cNvCxnSpPr/>
          <p:nvPr/>
        </p:nvCxnSpPr>
        <p:spPr>
          <a:xfrm flipV="1">
            <a:off x="3227996" y="2895892"/>
            <a:ext cx="782579" cy="1"/>
          </a:xfrm>
          <a:prstGeom prst="straightConnector1">
            <a:avLst/>
          </a:prstGeom>
          <a:noFill/>
          <a:ln w="476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57" name="Стрелка вправо 56"/>
          <p:cNvSpPr/>
          <p:nvPr/>
        </p:nvSpPr>
        <p:spPr>
          <a:xfrm rot="5400000">
            <a:off x="1478834" y="2037160"/>
            <a:ext cx="568288" cy="47295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lIns="90876" tIns="45695" rIns="90876" bIns="45695" rtlCol="0" anchor="ctr"/>
          <a:lstStyle/>
          <a:p>
            <a:pPr algn="ctr" defTabSz="878728"/>
            <a:endParaRPr lang="ru-RU" sz="1600" kern="0">
              <a:solidFill>
                <a:prstClr val="white"/>
              </a:solidFill>
            </a:endParaRPr>
          </a:p>
        </p:txBody>
      </p:sp>
      <p:sp>
        <p:nvSpPr>
          <p:cNvPr id="34" name="ZoneTexte 70"/>
          <p:cNvSpPr txBox="1">
            <a:spLocks noChangeArrowheads="1"/>
          </p:cNvSpPr>
          <p:nvPr/>
        </p:nvSpPr>
        <p:spPr bwMode="auto">
          <a:xfrm>
            <a:off x="481723" y="1141501"/>
            <a:ext cx="2746272" cy="847994"/>
          </a:xfrm>
          <a:prstGeom prst="rect">
            <a:avLst/>
          </a:prstGeom>
          <a:solidFill>
            <a:schemeClr val="accent6">
              <a:lumMod val="20000"/>
              <a:lumOff val="80000"/>
              <a:alpha val="74000"/>
            </a:scheme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90876" tIns="45695" rIns="90876" bIns="45695" anchor="ctr"/>
          <a:lstStyle>
            <a:defPPr>
              <a:defRPr lang="en-US"/>
            </a:defPPr>
            <a:lvl1pPr algn="ctr" defTabSz="878903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prstClr val="black"/>
                </a:solidFill>
                <a:latin typeface="Georgia" panose="02040502050405020303" pitchFamily="18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b="0" dirty="0"/>
              <a:t>ГОСУДАРСТВЕННАЯ ПОДДЕРЖКА – ГРАНТЫ, СУБСИЛИИ, ДОТАЦИИ</a:t>
            </a:r>
          </a:p>
        </p:txBody>
      </p:sp>
      <p:sp>
        <p:nvSpPr>
          <p:cNvPr id="55" name="ZoneTexte 70"/>
          <p:cNvSpPr txBox="1">
            <a:spLocks noChangeArrowheads="1"/>
          </p:cNvSpPr>
          <p:nvPr/>
        </p:nvSpPr>
        <p:spPr bwMode="auto">
          <a:xfrm>
            <a:off x="481724" y="5467472"/>
            <a:ext cx="2746272" cy="886674"/>
          </a:xfrm>
          <a:prstGeom prst="rect">
            <a:avLst/>
          </a:prstGeom>
          <a:solidFill>
            <a:schemeClr val="accent6">
              <a:lumMod val="20000"/>
              <a:lumOff val="80000"/>
              <a:alpha val="74000"/>
            </a:scheme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90876" tIns="45695" rIns="90876" bIns="45695" anchor="ctr"/>
          <a:lstStyle>
            <a:defPPr>
              <a:defRPr lang="ru-RU"/>
            </a:defPPr>
            <a:lvl1pPr algn="ctr" defTabSz="878903" fontAlgn="auto">
              <a:spcBef>
                <a:spcPts val="0"/>
              </a:spcBef>
              <a:spcAft>
                <a:spcPts val="0"/>
              </a:spcAft>
              <a:defRPr sz="2000" kern="0">
                <a:solidFill>
                  <a:prstClr val="black"/>
                </a:solidFill>
                <a:latin typeface="Georgia" panose="02040502050405020303" pitchFamily="18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dirty="0"/>
              <a:t>Институты поддержки малого предпринимательства</a:t>
            </a:r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7861563" y="4631767"/>
            <a:ext cx="1143054" cy="2"/>
          </a:xfrm>
          <a:prstGeom prst="straightConnector1">
            <a:avLst/>
          </a:prstGeom>
          <a:noFill/>
          <a:ln w="603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65" name="ZoneTexte 72"/>
          <p:cNvSpPr txBox="1">
            <a:spLocks noChangeArrowheads="1"/>
          </p:cNvSpPr>
          <p:nvPr/>
        </p:nvSpPr>
        <p:spPr bwMode="auto">
          <a:xfrm>
            <a:off x="3980856" y="4570180"/>
            <a:ext cx="4476028" cy="17839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90876" tIns="45695" rIns="90876" bIns="45695" anchor="ctr"/>
          <a:lstStyle>
            <a:defPPr>
              <a:defRPr lang="ru-RU"/>
            </a:defPPr>
            <a:lvl1pPr algn="ctr" defTabSz="878903" fontAlgn="auto">
              <a:spcBef>
                <a:spcPts val="0"/>
              </a:spcBef>
              <a:spcAft>
                <a:spcPts val="0"/>
              </a:spcAft>
              <a:defRPr sz="2000" kern="0">
                <a:solidFill>
                  <a:prstClr val="black"/>
                </a:solidFill>
                <a:latin typeface="Georgia" panose="02040502050405020303" pitchFamily="18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b="1" dirty="0"/>
              <a:t>Интегратор </a:t>
            </a:r>
            <a:r>
              <a:rPr lang="ru-RU" sz="1600" dirty="0"/>
              <a:t>– Организатор кластерной модели в районе, </a:t>
            </a:r>
          </a:p>
          <a:p>
            <a:r>
              <a:rPr lang="ru-RU" sz="1600" dirty="0"/>
              <a:t>управляющий </a:t>
            </a:r>
            <a:r>
              <a:rPr lang="ru-RU" sz="1600" b="1" dirty="0"/>
              <a:t>скотным рынком</a:t>
            </a:r>
            <a:r>
              <a:rPr lang="ru-RU" sz="1600" dirty="0"/>
              <a:t> </a:t>
            </a:r>
          </a:p>
          <a:p>
            <a:r>
              <a:rPr lang="ru-RU" sz="1600" dirty="0"/>
              <a:t>(гарантия доходности частных животноводов)</a:t>
            </a:r>
          </a:p>
        </p:txBody>
      </p:sp>
      <p:sp>
        <p:nvSpPr>
          <p:cNvPr id="60" name="Стрелка вправо 59"/>
          <p:cNvSpPr/>
          <p:nvPr/>
        </p:nvSpPr>
        <p:spPr>
          <a:xfrm rot="16200000">
            <a:off x="1420790" y="4888801"/>
            <a:ext cx="684381" cy="47295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lIns="90876" tIns="45695" rIns="90876" bIns="45695" rtlCol="0" anchor="ctr"/>
          <a:lstStyle/>
          <a:p>
            <a:pPr algn="ctr" defTabSz="878728"/>
            <a:endParaRPr lang="ru-RU" sz="1600" kern="0">
              <a:solidFill>
                <a:prstClr val="white"/>
              </a:solidFill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9004618" y="4038905"/>
            <a:ext cx="2752135" cy="2532246"/>
          </a:xfrm>
          <a:prstGeom prst="rect">
            <a:avLst/>
          </a:prstGeom>
          <a:ln>
            <a:noFill/>
          </a:ln>
        </p:spPr>
        <p:txBody>
          <a:bodyPr vert="horz" lIns="91374" tIns="45718" rIns="91374" bIns="45718" rtlCol="0" anchor="ctr">
            <a:noAutofit/>
          </a:bodyPr>
          <a:lstStyle>
            <a:defPPr>
              <a:defRPr lang="ru-RU"/>
            </a:defPPr>
            <a:lvl1pPr algn="ctr" defTabSz="913652">
              <a:spcBef>
                <a:spcPct val="0"/>
              </a:spcBef>
              <a:buNone/>
              <a:defRPr sz="1800" b="1">
                <a:latin typeface="Georgia" panose="02040502050405020303" pitchFamily="18" charset="0"/>
                <a:ea typeface="+mj-ea"/>
                <a:cs typeface="Arial" charset="0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Century Gothic"/>
              </a:rPr>
              <a:t>Откормочные комплексы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Century Gothic"/>
              </a:rPr>
              <a:t>Убойные цеха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Century Gothic"/>
              </a:rPr>
              <a:t>Сторонние покупатели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Century Gothic"/>
              </a:rPr>
              <a:t>Внутренний рынок региона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Century Gothic"/>
              </a:rPr>
              <a:t>Экспортные поставки</a:t>
            </a:r>
          </a:p>
        </p:txBody>
      </p:sp>
      <p:sp>
        <p:nvSpPr>
          <p:cNvPr id="66" name="AutoShape 9"/>
          <p:cNvSpPr>
            <a:spLocks noChangeArrowheads="1"/>
          </p:cNvSpPr>
          <p:nvPr/>
        </p:nvSpPr>
        <p:spPr bwMode="auto">
          <a:xfrm>
            <a:off x="6791934" y="3300795"/>
            <a:ext cx="4439631" cy="549752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28" tIns="45665" rIns="91328" bIns="45665" anchor="ctr"/>
          <a:lstStyle/>
          <a:p>
            <a:pPr defTabSz="1178418"/>
            <a:r>
              <a:rPr lang="ru-RU" altLang="ru-RU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достижение целевых показателей для региональных программ развития</a:t>
            </a:r>
          </a:p>
        </p:txBody>
      </p:sp>
      <p:sp>
        <p:nvSpPr>
          <p:cNvPr id="67" name="AutoShape 9"/>
          <p:cNvSpPr>
            <a:spLocks noChangeArrowheads="1"/>
          </p:cNvSpPr>
          <p:nvPr/>
        </p:nvSpPr>
        <p:spPr bwMode="auto">
          <a:xfrm>
            <a:off x="6791934" y="1897364"/>
            <a:ext cx="4439630" cy="510585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28" tIns="45665" rIns="91328" bIns="45665" anchor="ctr"/>
          <a:lstStyle/>
          <a:p>
            <a:pPr defTabSz="1178418"/>
            <a:r>
              <a:rPr lang="ru-RU" altLang="ru-RU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запускает реальные «социальные лифты» возможностей в АПК для человека </a:t>
            </a:r>
          </a:p>
        </p:txBody>
      </p:sp>
      <p:sp>
        <p:nvSpPr>
          <p:cNvPr id="68" name="AutoShape 9"/>
          <p:cNvSpPr>
            <a:spLocks noChangeArrowheads="1"/>
          </p:cNvSpPr>
          <p:nvPr/>
        </p:nvSpPr>
        <p:spPr bwMode="auto">
          <a:xfrm>
            <a:off x="6791935" y="2551135"/>
            <a:ext cx="4439630" cy="576064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28" tIns="45665" rIns="91328" bIns="45665" anchor="ctr"/>
          <a:lstStyle/>
          <a:p>
            <a:pPr defTabSz="1178418"/>
            <a:r>
              <a:rPr lang="ru-RU" altLang="ru-RU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обеспечивает максимальную бюджетную и социальную эффективность</a:t>
            </a:r>
          </a:p>
        </p:txBody>
      </p:sp>
      <p:sp>
        <p:nvSpPr>
          <p:cNvPr id="69" name="AutoShape 9"/>
          <p:cNvSpPr>
            <a:spLocks noChangeArrowheads="1"/>
          </p:cNvSpPr>
          <p:nvPr/>
        </p:nvSpPr>
        <p:spPr bwMode="auto">
          <a:xfrm>
            <a:off x="6791935" y="1141502"/>
            <a:ext cx="4439629" cy="581881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28" tIns="45665" rIns="91328" bIns="45665" anchor="ctr"/>
          <a:lstStyle/>
          <a:p>
            <a:pPr defTabSz="1178418"/>
            <a:r>
              <a:rPr lang="ru-RU" altLang="ru-RU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стимулирует активность на территории и </a:t>
            </a:r>
          </a:p>
          <a:p>
            <a:pPr defTabSz="1178418"/>
            <a:r>
              <a:rPr lang="ru-RU" altLang="ru-RU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формирует условия для демографического прорыва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E0B3D4-7B5D-DA6C-3C7C-3C584D55F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9928" y="3967"/>
            <a:ext cx="707197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0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783B0-46D7-EC07-749C-40E8336B8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24785-04AF-4DEB-8D48-7DCDAAEBF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04" y="1517236"/>
            <a:ext cx="11819823" cy="2309594"/>
          </a:xfrm>
        </p:spPr>
        <p:txBody>
          <a:bodyPr>
            <a:normAutofit/>
          </a:bodyPr>
          <a:lstStyle/>
          <a:p>
            <a:pPr algn="ctr"/>
            <a:r>
              <a:rPr lang="ru-RU" sz="5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Мультиплатформенная цифровая система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28101B-F073-E741-1CD7-4FBFCCBFB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Фермерское хозяйство фон">
            <a:extLst>
              <a:ext uri="{FF2B5EF4-FFF2-40B4-BE49-F238E27FC236}">
                <a16:creationId xmlns:a16="http://schemas.microsoft.com/office/drawing/2014/main" id="{03427013-4EF3-7F0B-882B-D1432BCAC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28162"/>
            <a:ext cx="12237859" cy="242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96CC3D-81F3-9E38-198E-3C1494B7E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9550" y="52092"/>
            <a:ext cx="707197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52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6DFA4-B604-9707-63FA-E971A2BD5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F06082D7-DF5F-114B-5A06-CC0988E56588}"/>
              </a:ext>
            </a:extLst>
          </p:cNvPr>
          <p:cNvCxnSpPr>
            <a:cxnSpLocks/>
          </p:cNvCxnSpPr>
          <p:nvPr/>
        </p:nvCxnSpPr>
        <p:spPr>
          <a:xfrm>
            <a:off x="252659" y="1438891"/>
            <a:ext cx="6096000" cy="0"/>
          </a:xfrm>
          <a:prstGeom prst="line">
            <a:avLst/>
          </a:prstGeom>
          <a:ln w="25400">
            <a:gradFill>
              <a:gsLst>
                <a:gs pos="15000">
                  <a:schemeClr val="accent6">
                    <a:lumMod val="50000"/>
                  </a:schemeClr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FDAB29B-06D1-D6E2-E5E9-A293CD9B8225}"/>
              </a:ext>
            </a:extLst>
          </p:cNvPr>
          <p:cNvSpPr txBox="1">
            <a:spLocks/>
          </p:cNvSpPr>
          <p:nvPr/>
        </p:nvSpPr>
        <p:spPr>
          <a:xfrm>
            <a:off x="142150" y="445135"/>
            <a:ext cx="11192391" cy="4247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50000"/>
              </a:lnSpc>
              <a:defRPr sz="2400"/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srgbClr val="1F27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Мультиплатформенная цифровая система поддержки клиента в каждом регионе</a:t>
            </a:r>
          </a:p>
        </p:txBody>
      </p:sp>
      <p:pic>
        <p:nvPicPr>
          <p:cNvPr id="5" name="Picture 2" descr="Логотип">
            <a:extLst>
              <a:ext uri="{FF2B5EF4-FFF2-40B4-BE49-F238E27FC236}">
                <a16:creationId xmlns:a16="http://schemas.microsoft.com/office/drawing/2014/main" id="{86AA983C-8077-F02F-E1E7-9BD5823A6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72" y="1761077"/>
            <a:ext cx="814741" cy="77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7C0F89-2004-AE04-FA75-8AB62DFC1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76" y="3186589"/>
            <a:ext cx="1824068" cy="715948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9FF9113-63F4-1F83-E954-4DAD8DB02A61}"/>
              </a:ext>
            </a:extLst>
          </p:cNvPr>
          <p:cNvGraphicFramePr>
            <a:graphicFrameLocks noGrp="1"/>
          </p:cNvGraphicFramePr>
          <p:nvPr/>
        </p:nvGraphicFramePr>
        <p:xfrm>
          <a:off x="1774631" y="1267968"/>
          <a:ext cx="3860282" cy="4643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0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26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Платформа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VexPay</a:t>
                      </a:r>
                      <a:r>
                        <a:rPr lang="ru-RU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®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rgbClr val="75C7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4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Платформа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Chromosoft</a:t>
                      </a:r>
                      <a:r>
                        <a:rPr lang="ru-RU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®</a:t>
                      </a:r>
                      <a:endParaRPr lang="ru-RU" alt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rgbClr val="75C7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C7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200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Платформа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Vetlabcloud.ru</a:t>
                      </a:r>
                      <a:r>
                        <a:rPr lang="ru-RU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®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rgbClr val="75C7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C7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3" descr="логотип 1">
            <a:extLst>
              <a:ext uri="{FF2B5EF4-FFF2-40B4-BE49-F238E27FC236}">
                <a16:creationId xmlns:a16="http://schemas.microsoft.com/office/drawing/2014/main" id="{F23B1627-B784-2824-71C9-BE782160B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85793" y="4552106"/>
            <a:ext cx="864513" cy="93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32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E868009-9AE3-DB60-4613-6F7E2855B7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45" y="2633416"/>
            <a:ext cx="1629833" cy="1473118"/>
          </a:xfrm>
          <a:prstGeom prst="rect">
            <a:avLst/>
          </a:prstGeom>
        </p:spPr>
      </p:pic>
      <p:sp>
        <p:nvSpPr>
          <p:cNvPr id="36" name="Стрелка вправо 35">
            <a:extLst>
              <a:ext uri="{FF2B5EF4-FFF2-40B4-BE49-F238E27FC236}">
                <a16:creationId xmlns:a16="http://schemas.microsoft.com/office/drawing/2014/main" id="{3E38C775-148F-509C-3CA9-5A1A20EA41B1}"/>
              </a:ext>
            </a:extLst>
          </p:cNvPr>
          <p:cNvSpPr/>
          <p:nvPr/>
        </p:nvSpPr>
        <p:spPr bwMode="auto">
          <a:xfrm>
            <a:off x="7242761" y="2766287"/>
            <a:ext cx="876112" cy="273313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1088717" fontAlgn="base">
              <a:spcBef>
                <a:spcPct val="0"/>
              </a:spcBef>
              <a:spcAft>
                <a:spcPct val="0"/>
              </a:spcAft>
            </a:pPr>
            <a:endParaRPr lang="ru-RU" sz="21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Двойная стрелка влево/вправо 36">
            <a:extLst>
              <a:ext uri="{FF2B5EF4-FFF2-40B4-BE49-F238E27FC236}">
                <a16:creationId xmlns:a16="http://schemas.microsoft.com/office/drawing/2014/main" id="{EBE2A11F-6760-91DE-3F39-B96605FAB7B1}"/>
              </a:ext>
            </a:extLst>
          </p:cNvPr>
          <p:cNvSpPr/>
          <p:nvPr/>
        </p:nvSpPr>
        <p:spPr bwMode="auto">
          <a:xfrm rot="2717543">
            <a:off x="9737534" y="2724752"/>
            <a:ext cx="705101" cy="224628"/>
          </a:xfrm>
          <a:prstGeom prst="left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1088717" fontAlgn="base">
              <a:spcBef>
                <a:spcPct val="0"/>
              </a:spcBef>
              <a:spcAft>
                <a:spcPct val="0"/>
              </a:spcAft>
            </a:pPr>
            <a:endParaRPr lang="ru-RU" sz="21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98AE76E-7586-A800-A798-DE34AFAA62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39" y="2247544"/>
            <a:ext cx="1243232" cy="1037486"/>
          </a:xfrm>
          <a:prstGeom prst="rect">
            <a:avLst/>
          </a:prstGeom>
        </p:spPr>
      </p:pic>
      <p:sp>
        <p:nvSpPr>
          <p:cNvPr id="41" name="Двойная стрелка влево/вправо 40">
            <a:extLst>
              <a:ext uri="{FF2B5EF4-FFF2-40B4-BE49-F238E27FC236}">
                <a16:creationId xmlns:a16="http://schemas.microsoft.com/office/drawing/2014/main" id="{4642CCF4-B4E6-6D8F-2EC1-1B72C9B0507A}"/>
              </a:ext>
            </a:extLst>
          </p:cNvPr>
          <p:cNvSpPr/>
          <p:nvPr/>
        </p:nvSpPr>
        <p:spPr bwMode="auto">
          <a:xfrm rot="19121436">
            <a:off x="9734344" y="3998280"/>
            <a:ext cx="705101" cy="224628"/>
          </a:xfrm>
          <a:prstGeom prst="left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1088717" fontAlgn="base">
              <a:spcBef>
                <a:spcPct val="0"/>
              </a:spcBef>
              <a:spcAft>
                <a:spcPct val="0"/>
              </a:spcAft>
            </a:pPr>
            <a:endParaRPr lang="ru-RU" sz="21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83D05BAD-A2C5-711A-8C28-91ED5BBBE52B}"/>
              </a:ext>
            </a:extLst>
          </p:cNvPr>
          <p:cNvGrpSpPr/>
          <p:nvPr/>
        </p:nvGrpSpPr>
        <p:grpSpPr>
          <a:xfrm>
            <a:off x="8137396" y="3902537"/>
            <a:ext cx="1796074" cy="1871039"/>
            <a:chOff x="4730968" y="4426150"/>
            <a:chExt cx="2155289" cy="2245247"/>
          </a:xfrm>
        </p:grpSpPr>
        <p:pic>
          <p:nvPicPr>
            <p:cNvPr id="43" name="Рисунок 42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CCD51518-875C-02F2-FB5D-5D65FB784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0968" y="5967292"/>
              <a:ext cx="882925" cy="704105"/>
            </a:xfrm>
            <a:prstGeom prst="rect">
              <a:avLst/>
            </a:prstGeom>
          </p:spPr>
        </p:pic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117AA670-A1F2-079A-D79A-5227C386D420}"/>
                </a:ext>
              </a:extLst>
            </p:cNvPr>
            <p:cNvGrpSpPr/>
            <p:nvPr/>
          </p:nvGrpSpPr>
          <p:grpSpPr>
            <a:xfrm>
              <a:off x="4887904" y="4426150"/>
              <a:ext cx="1998353" cy="1767742"/>
              <a:chOff x="5657541" y="4596210"/>
              <a:chExt cx="1998353" cy="1767742"/>
            </a:xfrm>
          </p:grpSpPr>
          <p:pic>
            <p:nvPicPr>
              <p:cNvPr id="46" name="Рисунок 45" descr="Изображение выглядит как черный, темнот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3060BC3-EF9C-DBFE-252D-D92CE19C11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7541" y="4596210"/>
                <a:ext cx="1955800" cy="1767742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8EE31321-9B88-5902-ADCF-C1C88F23FB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0813" y="5058879"/>
                <a:ext cx="1985081" cy="779145"/>
              </a:xfrm>
              <a:prstGeom prst="rect">
                <a:avLst/>
              </a:prstGeom>
            </p:spPr>
          </p:pic>
        </p:grpSp>
        <p:pic>
          <p:nvPicPr>
            <p:cNvPr id="45" name="Рисунок 44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0A53A136-2FD8-72E2-2E0E-8E9268D13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799" y="5967292"/>
              <a:ext cx="882925" cy="704105"/>
            </a:xfrm>
            <a:prstGeom prst="rect">
              <a:avLst/>
            </a:prstGeom>
          </p:spPr>
        </p:pic>
      </p:grpSp>
      <p:sp>
        <p:nvSpPr>
          <p:cNvPr id="48" name="Двойная стрелка влево/вправо 47">
            <a:extLst>
              <a:ext uri="{FF2B5EF4-FFF2-40B4-BE49-F238E27FC236}">
                <a16:creationId xmlns:a16="http://schemas.microsoft.com/office/drawing/2014/main" id="{BAF0BD31-F45A-43C6-5764-E45C63F9981E}"/>
              </a:ext>
            </a:extLst>
          </p:cNvPr>
          <p:cNvSpPr/>
          <p:nvPr/>
        </p:nvSpPr>
        <p:spPr bwMode="auto">
          <a:xfrm rot="13396439">
            <a:off x="7094477" y="3562089"/>
            <a:ext cx="1417591" cy="223816"/>
          </a:xfrm>
          <a:prstGeom prst="left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1088717" fontAlgn="base">
              <a:spcBef>
                <a:spcPct val="0"/>
              </a:spcBef>
              <a:spcAft>
                <a:spcPct val="0"/>
              </a:spcAft>
            </a:pPr>
            <a:endParaRPr lang="ru-RU" sz="21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Двойная стрелка влево/вправо 49">
            <a:extLst>
              <a:ext uri="{FF2B5EF4-FFF2-40B4-BE49-F238E27FC236}">
                <a16:creationId xmlns:a16="http://schemas.microsoft.com/office/drawing/2014/main" id="{F1D9B7B6-F01E-5C48-676D-1B5C3B07CE5D}"/>
              </a:ext>
            </a:extLst>
          </p:cNvPr>
          <p:cNvSpPr/>
          <p:nvPr/>
        </p:nvSpPr>
        <p:spPr bwMode="auto">
          <a:xfrm rot="5400000">
            <a:off x="8308531" y="3427320"/>
            <a:ext cx="705101" cy="224628"/>
          </a:xfrm>
          <a:prstGeom prst="left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1088717" fontAlgn="base">
              <a:spcBef>
                <a:spcPct val="0"/>
              </a:spcBef>
              <a:spcAft>
                <a:spcPct val="0"/>
              </a:spcAft>
            </a:pPr>
            <a:endParaRPr lang="ru-RU" sz="21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3" descr="логотип 1">
            <a:extLst>
              <a:ext uri="{FF2B5EF4-FFF2-40B4-BE49-F238E27FC236}">
                <a16:creationId xmlns:a16="http://schemas.microsoft.com/office/drawing/2014/main" id="{40A8C9ED-ECD8-68E7-A762-BA8236E86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711266" y="3005497"/>
            <a:ext cx="570483" cy="62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AC00B19-B425-086B-5E22-FB054E39970F}"/>
              </a:ext>
            </a:extLst>
          </p:cNvPr>
          <p:cNvGrpSpPr/>
          <p:nvPr/>
        </p:nvGrpSpPr>
        <p:grpSpPr>
          <a:xfrm>
            <a:off x="8173422" y="2106677"/>
            <a:ext cx="1629833" cy="1592531"/>
            <a:chOff x="12665075" y="4786182"/>
            <a:chExt cx="1955800" cy="1911037"/>
          </a:xfrm>
        </p:grpSpPr>
        <p:pic>
          <p:nvPicPr>
            <p:cNvPr id="49" name="Рисунок 48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FCEED5A4-CF90-F10A-65C8-E1C4C02D7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65075" y="4786182"/>
              <a:ext cx="1955800" cy="1911037"/>
            </a:xfrm>
            <a:prstGeom prst="rect">
              <a:avLst/>
            </a:prstGeom>
          </p:spPr>
        </p:pic>
        <p:pic>
          <p:nvPicPr>
            <p:cNvPr id="52" name="Picture 2" descr="Логотип">
              <a:extLst>
                <a:ext uri="{FF2B5EF4-FFF2-40B4-BE49-F238E27FC236}">
                  <a16:creationId xmlns:a16="http://schemas.microsoft.com/office/drawing/2014/main" id="{3AD6219C-6242-933E-6256-259DAE587D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2452" y="5352661"/>
              <a:ext cx="590025" cy="561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A6F01618-9470-C520-2ED7-3C19AB006A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42" y="4094812"/>
            <a:ext cx="443201" cy="55601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B9DDA22-EFD8-C539-73B3-C379954BC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541" y="4112919"/>
            <a:ext cx="443201" cy="556015"/>
          </a:xfrm>
          <a:prstGeom prst="rect">
            <a:avLst/>
          </a:prstGeom>
        </p:spPr>
      </p:pic>
      <p:sp>
        <p:nvSpPr>
          <p:cNvPr id="11" name="Стрелка вправо 10">
            <a:extLst>
              <a:ext uri="{FF2B5EF4-FFF2-40B4-BE49-F238E27FC236}">
                <a16:creationId xmlns:a16="http://schemas.microsoft.com/office/drawing/2014/main" id="{43BB0757-AD24-2190-DF71-AD8A5A630801}"/>
              </a:ext>
            </a:extLst>
          </p:cNvPr>
          <p:cNvSpPr/>
          <p:nvPr/>
        </p:nvSpPr>
        <p:spPr bwMode="auto">
          <a:xfrm rot="19830230">
            <a:off x="7392616" y="4810708"/>
            <a:ext cx="876112" cy="273313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1088717" fontAlgn="base">
              <a:spcBef>
                <a:spcPct val="0"/>
              </a:spcBef>
              <a:spcAft>
                <a:spcPct val="0"/>
              </a:spcAft>
            </a:pPr>
            <a:endParaRPr lang="ru-RU" sz="21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8FA7433B-71D0-7679-FDD8-AEB99AFF6B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836" y="4838842"/>
            <a:ext cx="1243232" cy="1037486"/>
          </a:xfrm>
          <a:prstGeom prst="rect">
            <a:avLst/>
          </a:prstGeom>
        </p:spPr>
      </p:pic>
      <p:sp>
        <p:nvSpPr>
          <p:cNvPr id="16" name="Стрелка вправо 15">
            <a:extLst>
              <a:ext uri="{FF2B5EF4-FFF2-40B4-BE49-F238E27FC236}">
                <a16:creationId xmlns:a16="http://schemas.microsoft.com/office/drawing/2014/main" id="{27B37B9C-F9E3-7FB4-F15C-E4D2B70344E2}"/>
              </a:ext>
            </a:extLst>
          </p:cNvPr>
          <p:cNvSpPr/>
          <p:nvPr/>
        </p:nvSpPr>
        <p:spPr bwMode="auto">
          <a:xfrm rot="16200000">
            <a:off x="10626209" y="4533855"/>
            <a:ext cx="876112" cy="273313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1088717" fontAlgn="base">
              <a:spcBef>
                <a:spcPct val="0"/>
              </a:spcBef>
              <a:spcAft>
                <a:spcPct val="0"/>
              </a:spcAft>
            </a:pPr>
            <a:endParaRPr lang="ru-RU" sz="21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D7097B4-5810-C432-62E0-65F553E015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133" y="5186822"/>
            <a:ext cx="1243232" cy="1037486"/>
          </a:xfrm>
          <a:prstGeom prst="rect">
            <a:avLst/>
          </a:prstGeom>
        </p:spPr>
      </p:pic>
      <p:sp>
        <p:nvSpPr>
          <p:cNvPr id="18" name="Стрелка вправо 17">
            <a:extLst>
              <a:ext uri="{FF2B5EF4-FFF2-40B4-BE49-F238E27FC236}">
                <a16:creationId xmlns:a16="http://schemas.microsoft.com/office/drawing/2014/main" id="{F39559D5-7429-56B7-C5C6-65FBAC553E80}"/>
              </a:ext>
            </a:extLst>
          </p:cNvPr>
          <p:cNvSpPr/>
          <p:nvPr/>
        </p:nvSpPr>
        <p:spPr bwMode="auto">
          <a:xfrm rot="13545931">
            <a:off x="9830299" y="5041921"/>
            <a:ext cx="876112" cy="273313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1088717" fontAlgn="base">
              <a:spcBef>
                <a:spcPct val="0"/>
              </a:spcBef>
              <a:spcAft>
                <a:spcPct val="0"/>
              </a:spcAft>
            </a:pPr>
            <a:endParaRPr lang="ru-RU" sz="21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Объект 4" descr="Корова">
            <a:extLst>
              <a:ext uri="{FF2B5EF4-FFF2-40B4-BE49-F238E27FC236}">
                <a16:creationId xmlns:a16="http://schemas.microsoft.com/office/drawing/2014/main" id="{CD60567B-B2E9-D814-C582-59FD0F4271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356" y="5845524"/>
            <a:ext cx="1035262" cy="1035262"/>
          </a:xfrm>
          <a:prstGeom prst="rect">
            <a:avLst/>
          </a:prstGeom>
        </p:spPr>
      </p:pic>
      <p:pic>
        <p:nvPicPr>
          <p:cNvPr id="19" name="Рисунок 18" descr="Овца">
            <a:extLst>
              <a:ext uri="{FF2B5EF4-FFF2-40B4-BE49-F238E27FC236}">
                <a16:creationId xmlns:a16="http://schemas.microsoft.com/office/drawing/2014/main" id="{DBC31E6D-AA0C-B006-1181-F3072919560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13264" y="6201816"/>
            <a:ext cx="690600" cy="690600"/>
          </a:xfrm>
          <a:prstGeom prst="rect">
            <a:avLst/>
          </a:prstGeom>
        </p:spPr>
      </p:pic>
      <p:pic>
        <p:nvPicPr>
          <p:cNvPr id="20" name="Рисунок 19" descr="Лошадь">
            <a:extLst>
              <a:ext uri="{FF2B5EF4-FFF2-40B4-BE49-F238E27FC236}">
                <a16:creationId xmlns:a16="http://schemas.microsoft.com/office/drawing/2014/main" id="{C8D78E94-CECD-447D-6663-FC25F9D9A37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645043" y="5877756"/>
            <a:ext cx="914400" cy="914400"/>
          </a:xfrm>
          <a:prstGeom prst="rect">
            <a:avLst/>
          </a:prstGeom>
        </p:spPr>
      </p:pic>
      <p:pic>
        <p:nvPicPr>
          <p:cNvPr id="21" name="Рисунок 20" descr="Олень">
            <a:extLst>
              <a:ext uri="{FF2B5EF4-FFF2-40B4-BE49-F238E27FC236}">
                <a16:creationId xmlns:a16="http://schemas.microsoft.com/office/drawing/2014/main" id="{921E2E66-8B79-2141-7BED-0BDE807F3A9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747950" y="5694917"/>
            <a:ext cx="1102862" cy="11028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8723E20-3B65-7E48-693E-C2617A6ABE7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469550" y="52092"/>
            <a:ext cx="707197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62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>
          <a:xfrm>
            <a:off x="468313" y="98980"/>
            <a:ext cx="11042204" cy="66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37" tIns="60919" rIns="121837" bIns="60919" numCol="1" anchor="ctr" anchorCtr="0" compatLnSpc="1">
            <a:prstTxWarp prst="textNoShape">
              <a:avLst/>
            </a:prstTxWarp>
            <a:normAutofit/>
          </a:bodyPr>
          <a:lstStyle>
            <a:lvl1pPr algn="ctr" defTabSz="1216466" fontAlgn="base">
              <a:spcBef>
                <a:spcPct val="0"/>
              </a:spcBef>
              <a:spcAft>
                <a:spcPct val="0"/>
              </a:spcAft>
              <a:defRPr sz="2800" b="1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ctr" defTabSz="1216466" fontAlgn="base">
              <a:spcBef>
                <a:spcPct val="0"/>
              </a:spcBef>
              <a:spcAft>
                <a:spcPct val="0"/>
              </a:spcAft>
              <a:defRPr sz="5900">
                <a:latin typeface="Calibri" pitchFamily="34" charset="0"/>
              </a:defRPr>
            </a:lvl2pPr>
            <a:lvl3pPr algn="ctr" defTabSz="1216466" fontAlgn="base">
              <a:spcBef>
                <a:spcPct val="0"/>
              </a:spcBef>
              <a:spcAft>
                <a:spcPct val="0"/>
              </a:spcAft>
              <a:defRPr sz="5900">
                <a:latin typeface="Calibri" pitchFamily="34" charset="0"/>
              </a:defRPr>
            </a:lvl3pPr>
            <a:lvl4pPr algn="ctr" defTabSz="1216466" fontAlgn="base">
              <a:spcBef>
                <a:spcPct val="0"/>
              </a:spcBef>
              <a:spcAft>
                <a:spcPct val="0"/>
              </a:spcAft>
              <a:defRPr sz="5900">
                <a:latin typeface="Calibri" pitchFamily="34" charset="0"/>
              </a:defRPr>
            </a:lvl4pPr>
            <a:lvl5pPr algn="ctr" defTabSz="1216466" fontAlgn="base">
              <a:spcBef>
                <a:spcPct val="0"/>
              </a:spcBef>
              <a:spcAft>
                <a:spcPct val="0"/>
              </a:spcAft>
              <a:defRPr sz="5900">
                <a:latin typeface="Calibri" pitchFamily="34" charset="0"/>
              </a:defRPr>
            </a:lvl5pPr>
            <a:lvl6pPr marL="609291" algn="ctr" defTabSz="1216466" fontAlgn="base">
              <a:spcBef>
                <a:spcPct val="0"/>
              </a:spcBef>
              <a:spcAft>
                <a:spcPct val="0"/>
              </a:spcAft>
              <a:defRPr sz="5900">
                <a:latin typeface="Calibri" pitchFamily="34" charset="0"/>
              </a:defRPr>
            </a:lvl6pPr>
            <a:lvl7pPr marL="1218581" algn="ctr" defTabSz="1216466" fontAlgn="base">
              <a:spcBef>
                <a:spcPct val="0"/>
              </a:spcBef>
              <a:spcAft>
                <a:spcPct val="0"/>
              </a:spcAft>
              <a:defRPr sz="5900">
                <a:latin typeface="Calibri" pitchFamily="34" charset="0"/>
              </a:defRPr>
            </a:lvl7pPr>
            <a:lvl8pPr marL="1827872" algn="ctr" defTabSz="1216466" fontAlgn="base">
              <a:spcBef>
                <a:spcPct val="0"/>
              </a:spcBef>
              <a:spcAft>
                <a:spcPct val="0"/>
              </a:spcAft>
              <a:defRPr sz="5900">
                <a:latin typeface="Calibri" pitchFamily="34" charset="0"/>
              </a:defRPr>
            </a:lvl8pPr>
            <a:lvl9pPr marL="2437161" algn="ctr" defTabSz="1216466" fontAlgn="base">
              <a:spcBef>
                <a:spcPct val="0"/>
              </a:spcBef>
              <a:spcAft>
                <a:spcPct val="0"/>
              </a:spcAft>
              <a:defRPr sz="5900">
                <a:latin typeface="Calibri" pitchFamily="34" charset="0"/>
              </a:defRPr>
            </a:lvl9pPr>
          </a:lstStyle>
          <a:p>
            <a:pPr algn="l" defTabSz="914400">
              <a:lnSpc>
                <a:spcPct val="90000"/>
              </a:lnSpc>
            </a:pPr>
            <a:r>
              <a:rPr lang="ru-RU" sz="2400" dirty="0">
                <a:solidFill>
                  <a:srgbClr val="1F27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МУЛЬТИПЛАТФОРМЕННАЯ  СИСТЕМА ТОРГОВЛИ КРС ПОЗВОЛИТ: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07911" y="775560"/>
            <a:ext cx="9313902" cy="5677207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  <a:alpha val="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rgbClr val="000000"/>
                </a:solidFill>
              </a:rPr>
              <a:t>Увеличить число (оборот) прозрачных сделок купли-продажи скота за счет цифровой </a:t>
            </a:r>
            <a:r>
              <a:rPr lang="ru-RU" altLang="ru-RU" dirty="0" err="1">
                <a:solidFill>
                  <a:srgbClr val="000000"/>
                </a:solidFill>
              </a:rPr>
              <a:t>мультиплатформенной</a:t>
            </a:r>
            <a:r>
              <a:rPr lang="ru-RU" altLang="ru-RU" dirty="0">
                <a:solidFill>
                  <a:srgbClr val="000000"/>
                </a:solidFill>
              </a:rPr>
              <a:t> системы, как в национальном сегменте, так и во всех странах ЕАЭС.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altLang="ru-RU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rgbClr val="000000"/>
                </a:solidFill>
              </a:rPr>
              <a:t>Поднять уровень конкуренции за скот и, увеличив прямой спрос на конкретные лоты животных, усилить инвестиционный интерес к животноводству за счет растущей эффективности торговли животными.</a:t>
            </a:r>
          </a:p>
          <a:p>
            <a:endParaRPr lang="ru-RU" altLang="ru-RU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rgbClr val="000000"/>
                </a:solidFill>
              </a:rPr>
              <a:t>Стимулировать создание скотных рынков, способных проводить дистанционные торги без необходимости физического перемещения КРС на карантин ДО завершения торгов и перевода аванса от покупателя.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altLang="ru-RU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rgbClr val="000000"/>
                </a:solidFill>
              </a:rPr>
              <a:t>Биржа выступает гарантом сделки как для Продавца, так и для Покупателя, что исключает покупку животных, несоответствующих кондиций и гарантию получения денег за качественное поголовье.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1698714-6382-48FC-A8EF-E64119F026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10275" r="6228" b="14696"/>
          <a:stretch/>
        </p:blipFill>
        <p:spPr bwMode="auto">
          <a:xfrm>
            <a:off x="9094399" y="884526"/>
            <a:ext cx="2784413" cy="190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465C547-382E-4763-B736-98C9D8AB2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7" t="9302" r="3642" b="19555"/>
          <a:stretch/>
        </p:blipFill>
        <p:spPr bwMode="auto">
          <a:xfrm>
            <a:off x="9094398" y="4562476"/>
            <a:ext cx="2784414" cy="151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71E419F-EC06-4135-9EA6-95033A93FE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399" y="2831412"/>
            <a:ext cx="2784413" cy="16889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44D91B6-5B84-262D-37DC-D8FE4D4C24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685" y="6101506"/>
            <a:ext cx="636979" cy="616712"/>
          </a:xfrm>
          <a:prstGeom prst="rect">
            <a:avLst/>
          </a:prstGeom>
        </p:spPr>
      </p:pic>
      <p:pic>
        <p:nvPicPr>
          <p:cNvPr id="17" name="Picture 2" descr="I:\1\__КЛИЕНТЫ\Институты и Лаборатории\Экспертный центр мониторинга эпизоотии и генетики в АПК\Управление 2\Логотип\логотип 1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151" y="6079388"/>
            <a:ext cx="709661" cy="67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448BBF9-169E-3F78-959B-6624689E8E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4870" y="6108854"/>
            <a:ext cx="616423" cy="61450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340847-2D0F-F76F-E36F-646922FEA6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69550" y="52092"/>
            <a:ext cx="707197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4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E9F0A-0FC8-DFAB-7B86-B30BB9C38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1" name="Заголовок 1">
            <a:extLst>
              <a:ext uri="{FF2B5EF4-FFF2-40B4-BE49-F238E27FC236}">
                <a16:creationId xmlns:a16="http://schemas.microsoft.com/office/drawing/2014/main" id="{645488FE-BBE0-D5DE-7948-137B8A70623E}"/>
              </a:ext>
            </a:extLst>
          </p:cNvPr>
          <p:cNvSpPr txBox="1">
            <a:spLocks/>
          </p:cNvSpPr>
          <p:nvPr/>
        </p:nvSpPr>
        <p:spPr>
          <a:xfrm>
            <a:off x="1183198" y="174167"/>
            <a:ext cx="9808854" cy="838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1F27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Национальный сегмент цифровой инфраструктуры +</a:t>
            </a:r>
            <a:endParaRPr lang="ru-RU" altLang="ru-RU" sz="2400" b="1" dirty="0">
              <a:solidFill>
                <a:srgbClr val="1F27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3302" name="Straight Connector 7">
            <a:extLst>
              <a:ext uri="{FF2B5EF4-FFF2-40B4-BE49-F238E27FC236}">
                <a16:creationId xmlns:a16="http://schemas.microsoft.com/office/drawing/2014/main" id="{B73E5B06-FF57-1A45-C0CF-8DD1C409AA2E}"/>
              </a:ext>
            </a:extLst>
          </p:cNvPr>
          <p:cNvCxnSpPr>
            <a:cxnSpLocks/>
          </p:cNvCxnSpPr>
          <p:nvPr/>
        </p:nvCxnSpPr>
        <p:spPr>
          <a:xfrm>
            <a:off x="252659" y="1072016"/>
            <a:ext cx="6096000" cy="0"/>
          </a:xfrm>
          <a:prstGeom prst="line">
            <a:avLst/>
          </a:prstGeom>
          <a:ln w="25400">
            <a:gradFill>
              <a:gsLst>
                <a:gs pos="15000">
                  <a:schemeClr val="accent6">
                    <a:lumMod val="50000"/>
                  </a:schemeClr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75D4A79-B09B-B081-0168-69833D9E36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633" y="3792548"/>
            <a:ext cx="765686" cy="638970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40A700A-C8CB-0263-5B74-A246FA8AAD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890" y="5583201"/>
            <a:ext cx="554201" cy="44195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29C50672-73E1-9458-3DD4-221218C56F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546" y="4598565"/>
            <a:ext cx="673888" cy="615920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AB834C8D-F0B4-B011-85AA-38808EA2B0C1}"/>
              </a:ext>
            </a:extLst>
          </p:cNvPr>
          <p:cNvGrpSpPr/>
          <p:nvPr/>
        </p:nvGrpSpPr>
        <p:grpSpPr>
          <a:xfrm>
            <a:off x="5076087" y="1665650"/>
            <a:ext cx="3387723" cy="2994326"/>
            <a:chOff x="5239022" y="2076096"/>
            <a:chExt cx="4065267" cy="3593191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4B4A98B4-E699-5357-960D-21B9E25B2FDF}"/>
                </a:ext>
              </a:extLst>
            </p:cNvPr>
            <p:cNvGrpSpPr/>
            <p:nvPr/>
          </p:nvGrpSpPr>
          <p:grpSpPr>
            <a:xfrm>
              <a:off x="5239022" y="2465182"/>
              <a:ext cx="1638094" cy="1536389"/>
              <a:chOff x="5677106" y="2197411"/>
              <a:chExt cx="1638094" cy="1536389"/>
            </a:xfrm>
          </p:grpSpPr>
          <p:grpSp>
            <p:nvGrpSpPr>
              <p:cNvPr id="5" name="Группа 4">
                <a:extLst>
                  <a:ext uri="{FF2B5EF4-FFF2-40B4-BE49-F238E27FC236}">
                    <a16:creationId xmlns:a16="http://schemas.microsoft.com/office/drawing/2014/main" id="{C2215060-3FBC-52C5-1496-BD638A23E90C}"/>
                  </a:ext>
                </a:extLst>
              </p:cNvPr>
              <p:cNvGrpSpPr/>
              <p:nvPr/>
            </p:nvGrpSpPr>
            <p:grpSpPr>
              <a:xfrm>
                <a:off x="5779393" y="2197411"/>
                <a:ext cx="1535807" cy="1536389"/>
                <a:chOff x="12665075" y="4786182"/>
                <a:chExt cx="1955800" cy="1911037"/>
              </a:xfrm>
            </p:grpSpPr>
            <p:pic>
              <p:nvPicPr>
                <p:cNvPr id="6" name="Рисунок 5" descr="Изображение выглядит как черный, темнот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13F39E21-34A7-B27D-91D0-577E3C1055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65075" y="4786182"/>
                  <a:ext cx="1955800" cy="1911037"/>
                </a:xfrm>
                <a:prstGeom prst="rect">
                  <a:avLst/>
                </a:prstGeom>
              </p:spPr>
            </p:pic>
            <p:pic>
              <p:nvPicPr>
                <p:cNvPr id="7" name="Picture 2" descr="Логотип">
                  <a:extLst>
                    <a:ext uri="{FF2B5EF4-FFF2-40B4-BE49-F238E27FC236}">
                      <a16:creationId xmlns:a16="http://schemas.microsoft.com/office/drawing/2014/main" id="{992C0706-1BB9-CD6A-C7B6-8C3142479D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622452" y="5352661"/>
                  <a:ext cx="590025" cy="5619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3C374A-CEC8-BCAD-4B31-BBF420D173BB}"/>
                  </a:ext>
                </a:extLst>
              </p:cNvPr>
              <p:cNvSpPr txBox="1"/>
              <p:nvPr/>
            </p:nvSpPr>
            <p:spPr>
              <a:xfrm>
                <a:off x="5677106" y="3191098"/>
                <a:ext cx="854074" cy="54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333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AF0F00"/>
                    </a:solidFill>
                  </a:rPr>
                  <a:t>РФ</a:t>
                </a:r>
              </a:p>
            </p:txBody>
          </p:sp>
        </p:grp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BCB0A9B8-CAC5-7505-285A-FF351D16FBE1}"/>
                </a:ext>
              </a:extLst>
            </p:cNvPr>
            <p:cNvGrpSpPr/>
            <p:nvPr/>
          </p:nvGrpSpPr>
          <p:grpSpPr>
            <a:xfrm>
              <a:off x="6553278" y="4132898"/>
              <a:ext cx="1535807" cy="1536389"/>
              <a:chOff x="6848892" y="4597619"/>
              <a:chExt cx="1535807" cy="1536389"/>
            </a:xfrm>
          </p:grpSpPr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id="{8C52B6CB-21FD-19AB-F55E-8E0A9879BA67}"/>
                  </a:ext>
                </a:extLst>
              </p:cNvPr>
              <p:cNvGrpSpPr/>
              <p:nvPr/>
            </p:nvGrpSpPr>
            <p:grpSpPr>
              <a:xfrm>
                <a:off x="6848892" y="4597619"/>
                <a:ext cx="1535807" cy="1536389"/>
                <a:chOff x="12665075" y="4786182"/>
                <a:chExt cx="1955800" cy="1911037"/>
              </a:xfrm>
            </p:grpSpPr>
            <p:pic>
              <p:nvPicPr>
                <p:cNvPr id="14" name="Рисунок 13" descr="Изображение выглядит как черный, темнот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F2A4F65B-5023-668A-172C-CE47111949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65075" y="4786182"/>
                  <a:ext cx="1955800" cy="1911037"/>
                </a:xfrm>
                <a:prstGeom prst="rect">
                  <a:avLst/>
                </a:prstGeom>
              </p:spPr>
            </p:pic>
            <p:pic>
              <p:nvPicPr>
                <p:cNvPr id="15" name="Picture 2" descr="Логотип">
                  <a:extLst>
                    <a:ext uri="{FF2B5EF4-FFF2-40B4-BE49-F238E27FC236}">
                      <a16:creationId xmlns:a16="http://schemas.microsoft.com/office/drawing/2014/main" id="{FB1ECB3A-A3C8-EAF9-40D9-F54D5AA0704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622452" y="5352661"/>
                  <a:ext cx="590025" cy="5619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2DE1F9-4AAA-2FC6-5BA2-808C4EADBD82}"/>
                  </a:ext>
                </a:extLst>
              </p:cNvPr>
              <p:cNvSpPr txBox="1"/>
              <p:nvPr/>
            </p:nvSpPr>
            <p:spPr>
              <a:xfrm>
                <a:off x="6873140" y="5591306"/>
                <a:ext cx="720965" cy="54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33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KG</a:t>
                </a:r>
                <a:endParaRPr lang="ru-RU" sz="2333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01D5A535-FED1-F8B0-C0CD-82723878A888}"/>
                </a:ext>
              </a:extLst>
            </p:cNvPr>
            <p:cNvGrpSpPr/>
            <p:nvPr/>
          </p:nvGrpSpPr>
          <p:grpSpPr>
            <a:xfrm>
              <a:off x="7765965" y="2465182"/>
              <a:ext cx="1538324" cy="1536389"/>
              <a:chOff x="9033483" y="2380339"/>
              <a:chExt cx="1538324" cy="1536389"/>
            </a:xfrm>
          </p:grpSpPr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id="{162C452D-8D54-27BC-6607-59B935F3D012}"/>
                  </a:ext>
                </a:extLst>
              </p:cNvPr>
              <p:cNvGrpSpPr/>
              <p:nvPr/>
            </p:nvGrpSpPr>
            <p:grpSpPr>
              <a:xfrm>
                <a:off x="9036000" y="2380339"/>
                <a:ext cx="1535807" cy="1536389"/>
                <a:chOff x="12665075" y="4786182"/>
                <a:chExt cx="1955800" cy="1911037"/>
              </a:xfrm>
            </p:grpSpPr>
            <p:pic>
              <p:nvPicPr>
                <p:cNvPr id="18" name="Рисунок 17" descr="Изображение выглядит как черный, темнот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06FBB07F-C138-A611-9B69-6B171BAA82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65075" y="4786182"/>
                  <a:ext cx="1955800" cy="1911037"/>
                </a:xfrm>
                <a:prstGeom prst="rect">
                  <a:avLst/>
                </a:prstGeom>
              </p:spPr>
            </p:pic>
            <p:pic>
              <p:nvPicPr>
                <p:cNvPr id="19" name="Picture 2" descr="Логотип">
                  <a:extLst>
                    <a:ext uri="{FF2B5EF4-FFF2-40B4-BE49-F238E27FC236}">
                      <a16:creationId xmlns:a16="http://schemas.microsoft.com/office/drawing/2014/main" id="{8EBD9A22-E030-C311-443F-01D2159417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622452" y="5352661"/>
                  <a:ext cx="590025" cy="5619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8614F6-9ADE-CC59-8A13-D15B893C02BD}"/>
                  </a:ext>
                </a:extLst>
              </p:cNvPr>
              <p:cNvSpPr txBox="1"/>
              <p:nvPr/>
            </p:nvSpPr>
            <p:spPr>
              <a:xfrm>
                <a:off x="9033483" y="3340446"/>
                <a:ext cx="725729" cy="54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33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D4A067"/>
                    </a:solidFill>
                  </a:rPr>
                  <a:t>KZ</a:t>
                </a:r>
                <a:endParaRPr lang="ru-RU" sz="2333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D4A067"/>
                  </a:solidFill>
                </a:endParaRPr>
              </a:p>
            </p:txBody>
          </p:sp>
        </p:grpSp>
        <p:sp>
          <p:nvSpPr>
            <p:cNvPr id="24" name="Круговая стрелка 23">
              <a:extLst>
                <a:ext uri="{FF2B5EF4-FFF2-40B4-BE49-F238E27FC236}">
                  <a16:creationId xmlns:a16="http://schemas.microsoft.com/office/drawing/2014/main" id="{F35473EC-9020-E936-CF38-EEFAF76CD127}"/>
                </a:ext>
              </a:extLst>
            </p:cNvPr>
            <p:cNvSpPr/>
            <p:nvPr/>
          </p:nvSpPr>
          <p:spPr bwMode="auto">
            <a:xfrm>
              <a:off x="6252834" y="2076096"/>
              <a:ext cx="1794821" cy="1167702"/>
            </a:xfrm>
            <a:prstGeom prst="circularArrow">
              <a:avLst>
                <a:gd name="adj1" fmla="val 12500"/>
                <a:gd name="adj2" fmla="val 975087"/>
                <a:gd name="adj3" fmla="val 20457681"/>
                <a:gd name="adj4" fmla="val 11539360"/>
                <a:gd name="adj5" fmla="val 18385"/>
              </a:avLst>
            </a:prstGeom>
            <a:solidFill>
              <a:srgbClr val="D4A06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088717" fontAlgn="base">
                <a:spcBef>
                  <a:spcPct val="0"/>
                </a:spcBef>
                <a:spcAft>
                  <a:spcPct val="0"/>
                </a:spcAft>
              </a:pPr>
              <a:endParaRPr lang="ru-RU" sz="2167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4A06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Круговая стрелка 24">
              <a:extLst>
                <a:ext uri="{FF2B5EF4-FFF2-40B4-BE49-F238E27FC236}">
                  <a16:creationId xmlns:a16="http://schemas.microsoft.com/office/drawing/2014/main" id="{44857DF7-6653-A7A0-0959-20FA991250B1}"/>
                </a:ext>
              </a:extLst>
            </p:cNvPr>
            <p:cNvSpPr/>
            <p:nvPr/>
          </p:nvSpPr>
          <p:spPr bwMode="auto">
            <a:xfrm rot="7331610">
              <a:off x="7494813" y="3863076"/>
              <a:ext cx="1794821" cy="1167702"/>
            </a:xfrm>
            <a:prstGeom prst="circularArrow">
              <a:avLst>
                <a:gd name="adj1" fmla="val 12500"/>
                <a:gd name="adj2" fmla="val 975087"/>
                <a:gd name="adj3" fmla="val 20457681"/>
                <a:gd name="adj4" fmla="val 11539360"/>
                <a:gd name="adj5" fmla="val 18385"/>
              </a:avLst>
            </a:prstGeom>
            <a:solidFill>
              <a:srgbClr val="D4A06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088717" fontAlgn="base">
                <a:spcBef>
                  <a:spcPct val="0"/>
                </a:spcBef>
                <a:spcAft>
                  <a:spcPct val="0"/>
                </a:spcAft>
              </a:pPr>
              <a:endParaRPr lang="ru-RU" sz="2167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4A06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Круговая стрелка 25">
              <a:extLst>
                <a:ext uri="{FF2B5EF4-FFF2-40B4-BE49-F238E27FC236}">
                  <a16:creationId xmlns:a16="http://schemas.microsoft.com/office/drawing/2014/main" id="{BA6B6D6A-2E4A-C924-EDAE-51D041F82ABB}"/>
                </a:ext>
              </a:extLst>
            </p:cNvPr>
            <p:cNvSpPr/>
            <p:nvPr/>
          </p:nvSpPr>
          <p:spPr bwMode="auto">
            <a:xfrm rot="13844736">
              <a:off x="5232883" y="3939362"/>
              <a:ext cx="1794821" cy="1167702"/>
            </a:xfrm>
            <a:prstGeom prst="circularArrow">
              <a:avLst>
                <a:gd name="adj1" fmla="val 12500"/>
                <a:gd name="adj2" fmla="val 975087"/>
                <a:gd name="adj3" fmla="val 20457681"/>
                <a:gd name="adj4" fmla="val 11539360"/>
                <a:gd name="adj5" fmla="val 18385"/>
              </a:avLst>
            </a:prstGeom>
            <a:solidFill>
              <a:srgbClr val="D4A06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088717" fontAlgn="base">
                <a:spcBef>
                  <a:spcPct val="0"/>
                </a:spcBef>
                <a:spcAft>
                  <a:spcPct val="0"/>
                </a:spcAft>
              </a:pPr>
              <a:endParaRPr lang="ru-RU" sz="2167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4A06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Рисунок 30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8F3BCD4E-6826-8B7C-10FA-C35CCDAF9B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012" y="1133727"/>
            <a:ext cx="766669" cy="76948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8276B1F1-3B4A-90D6-7E07-FE53401F52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657" y="1560041"/>
            <a:ext cx="766669" cy="769488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F200BE24-F7DE-0858-414D-5E6D8634ED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166" y="4701307"/>
            <a:ext cx="766669" cy="769488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FB1E1EF-013C-1B86-299B-C5B558E134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705" y="4929304"/>
            <a:ext cx="671670" cy="648588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D8CAFAB-3AEE-067B-9230-C0705FF007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269" y="5972913"/>
            <a:ext cx="671670" cy="64858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F4C6219A-857C-8E0D-3EF9-342CFE18B1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33" y="5155589"/>
            <a:ext cx="507266" cy="608298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8B3BA10E-5B22-E7A1-D2BB-797BC21BE7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808" y="1370497"/>
            <a:ext cx="671670" cy="64858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4F5B991-07EA-0E37-2E6D-C4FCEE4DE7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543" y="2381306"/>
            <a:ext cx="671670" cy="64858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92D94BB-CC13-2B5E-980E-9DFE86BA09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572" y="3503813"/>
            <a:ext cx="671670" cy="64858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7F91AD7-71CF-EA49-2BFF-F623ACB718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002" y="5238939"/>
            <a:ext cx="554201" cy="44195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A10B2A28-A183-D7C6-2098-7707DFDF9E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00" y="6049751"/>
            <a:ext cx="554201" cy="44195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27918299-206B-1B1E-98DE-842A4C026F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721" y="2365578"/>
            <a:ext cx="673888" cy="61592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6BF70CC-5E6C-7BB6-126D-2D2B1A7764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080" y="3017547"/>
            <a:ext cx="734218" cy="655038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478E4E2-BE52-A0A0-68E0-E2660500091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588" y="3587505"/>
            <a:ext cx="770689" cy="78406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28B83C79-B42D-0462-09CD-01ECAC383F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665" y="1761554"/>
            <a:ext cx="507266" cy="608298"/>
          </a:xfrm>
          <a:prstGeom prst="rect">
            <a:avLst/>
          </a:prstGeom>
        </p:spPr>
      </p:pic>
      <p:sp>
        <p:nvSpPr>
          <p:cNvPr id="51" name="Дуга 50">
            <a:extLst>
              <a:ext uri="{FF2B5EF4-FFF2-40B4-BE49-F238E27FC236}">
                <a16:creationId xmlns:a16="http://schemas.microsoft.com/office/drawing/2014/main" id="{C6D2C071-0102-A6D7-5196-DD74077A0DBF}"/>
              </a:ext>
            </a:extLst>
          </p:cNvPr>
          <p:cNvSpPr/>
          <p:nvPr/>
        </p:nvSpPr>
        <p:spPr bwMode="auto">
          <a:xfrm rot="5919998">
            <a:off x="6187416" y="3863870"/>
            <a:ext cx="2330604" cy="1718223"/>
          </a:xfrm>
          <a:prstGeom prst="arc">
            <a:avLst>
              <a:gd name="adj1" fmla="val 16730115"/>
              <a:gd name="adj2" fmla="val 0"/>
            </a:avLst>
          </a:prstGeom>
          <a:ln w="38100" cap="flat" cmpd="sng" algn="ctr">
            <a:solidFill>
              <a:srgbClr val="1F274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1088717" fontAlgn="base">
              <a:spcBef>
                <a:spcPct val="0"/>
              </a:spcBef>
              <a:spcAft>
                <a:spcPct val="0"/>
              </a:spcAft>
            </a:pPr>
            <a:endParaRPr lang="ru-RU" sz="2167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Дуга 51">
            <a:extLst>
              <a:ext uri="{FF2B5EF4-FFF2-40B4-BE49-F238E27FC236}">
                <a16:creationId xmlns:a16="http://schemas.microsoft.com/office/drawing/2014/main" id="{ED10437E-F2CE-3E9A-9096-5F669CB05B57}"/>
              </a:ext>
            </a:extLst>
          </p:cNvPr>
          <p:cNvSpPr/>
          <p:nvPr/>
        </p:nvSpPr>
        <p:spPr bwMode="auto">
          <a:xfrm rot="5111493">
            <a:off x="5927006" y="924664"/>
            <a:ext cx="5051128" cy="2125463"/>
          </a:xfrm>
          <a:prstGeom prst="arc">
            <a:avLst>
              <a:gd name="adj1" fmla="val 14460677"/>
              <a:gd name="adj2" fmla="val 21409391"/>
            </a:avLst>
          </a:prstGeom>
          <a:ln w="38100" cap="flat" cmpd="sng" algn="ctr">
            <a:solidFill>
              <a:srgbClr val="1F274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1088717" fontAlgn="base">
              <a:spcBef>
                <a:spcPct val="0"/>
              </a:spcBef>
              <a:spcAft>
                <a:spcPct val="0"/>
              </a:spcAft>
            </a:pPr>
            <a:endParaRPr lang="ru-RU" sz="2167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1713342B-BBBD-5A89-0621-9E9EF6D93E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660" y="2731564"/>
            <a:ext cx="765686" cy="63897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89C8E6C3-DEB0-477C-DCAF-A69D612F09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103" y="1719243"/>
            <a:ext cx="765686" cy="6389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067CA53-03D5-6C0A-22F1-6160DAED4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825" y="5214485"/>
            <a:ext cx="765686" cy="638970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03E337-A8ED-5C58-94A4-B8415F4DDF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533" y="6002760"/>
            <a:ext cx="765686" cy="638970"/>
          </a:xfrm>
          <a:prstGeom prst="rect">
            <a:avLst/>
          </a:prstGeom>
        </p:spPr>
      </p:pic>
      <p:sp>
        <p:nvSpPr>
          <p:cNvPr id="57" name="Дуга 56">
            <a:extLst>
              <a:ext uri="{FF2B5EF4-FFF2-40B4-BE49-F238E27FC236}">
                <a16:creationId xmlns:a16="http://schemas.microsoft.com/office/drawing/2014/main" id="{8775A191-DE66-F70D-E573-2B3174302235}"/>
              </a:ext>
            </a:extLst>
          </p:cNvPr>
          <p:cNvSpPr/>
          <p:nvPr/>
        </p:nvSpPr>
        <p:spPr bwMode="auto">
          <a:xfrm rot="5400000">
            <a:off x="7330267" y="4526699"/>
            <a:ext cx="2330604" cy="1866077"/>
          </a:xfrm>
          <a:prstGeom prst="arc">
            <a:avLst>
              <a:gd name="adj1" fmla="val 15769099"/>
              <a:gd name="adj2" fmla="val 0"/>
            </a:avLst>
          </a:prstGeom>
          <a:ln w="38100" cap="flat" cmpd="sng" algn="ctr">
            <a:solidFill>
              <a:srgbClr val="D4A067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1088717" fontAlgn="base">
              <a:spcBef>
                <a:spcPct val="0"/>
              </a:spcBef>
              <a:spcAft>
                <a:spcPct val="0"/>
              </a:spcAft>
            </a:pPr>
            <a:endParaRPr lang="ru-RU" sz="2167" b="1">
              <a:ln w="6600">
                <a:solidFill>
                  <a:schemeClr val="accent2"/>
                </a:solidFill>
                <a:prstDash val="solid"/>
              </a:ln>
              <a:solidFill>
                <a:srgbClr val="D4A067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Дуга 57">
            <a:extLst>
              <a:ext uri="{FF2B5EF4-FFF2-40B4-BE49-F238E27FC236}">
                <a16:creationId xmlns:a16="http://schemas.microsoft.com/office/drawing/2014/main" id="{F7C0CC08-6B88-56D7-EB7E-D98839961B01}"/>
              </a:ext>
            </a:extLst>
          </p:cNvPr>
          <p:cNvSpPr/>
          <p:nvPr/>
        </p:nvSpPr>
        <p:spPr bwMode="auto">
          <a:xfrm rot="5400000">
            <a:off x="7352313" y="1464730"/>
            <a:ext cx="4857374" cy="1813498"/>
          </a:xfrm>
          <a:prstGeom prst="arc">
            <a:avLst>
              <a:gd name="adj1" fmla="val 12760439"/>
              <a:gd name="adj2" fmla="val 0"/>
            </a:avLst>
          </a:prstGeom>
          <a:ln w="38100" cap="flat" cmpd="sng" algn="ctr">
            <a:solidFill>
              <a:srgbClr val="D4A067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1088717" fontAlgn="base">
              <a:spcBef>
                <a:spcPct val="0"/>
              </a:spcBef>
              <a:spcAft>
                <a:spcPct val="0"/>
              </a:spcAft>
            </a:pPr>
            <a:endParaRPr lang="ru-RU" sz="2167" b="1">
              <a:ln w="6600">
                <a:solidFill>
                  <a:schemeClr val="accent2"/>
                </a:solidFill>
                <a:prstDash val="solid"/>
              </a:ln>
              <a:solidFill>
                <a:srgbClr val="D4A067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Рисунок 58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2F64DB3B-5801-7F6E-7D9C-7695B5B7B8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115" y="4204752"/>
            <a:ext cx="554201" cy="441958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9EFD45B1-BEEF-A8B8-6E44-2815890017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560" y="3009939"/>
            <a:ext cx="554201" cy="44195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6EB6C9F-DAFF-B94B-18D1-74CB37F105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808" y="1938211"/>
            <a:ext cx="554201" cy="441958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0EAB212-A348-4D38-A03B-1CDF11DD8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60" y="6264450"/>
            <a:ext cx="554201" cy="441958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2D87BD0F-981C-349B-2975-0CD5E6A495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085" y="5814817"/>
            <a:ext cx="554201" cy="441958"/>
          </a:xfrm>
          <a:prstGeom prst="rect">
            <a:avLst/>
          </a:prstGeom>
        </p:spPr>
      </p:pic>
      <p:pic>
        <p:nvPicPr>
          <p:cNvPr id="3585" name="Рисунок 3584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7DC4CB0-9D96-5D8C-B824-2C38E88C7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660" y="5376644"/>
            <a:ext cx="554201" cy="441958"/>
          </a:xfrm>
          <a:prstGeom prst="rect">
            <a:avLst/>
          </a:prstGeom>
        </p:spPr>
      </p:pic>
      <p:pic>
        <p:nvPicPr>
          <p:cNvPr id="3586" name="Рисунок 3585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45316DE-53CF-9EF2-D8CC-30B0B83520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285" y="4480328"/>
            <a:ext cx="554201" cy="441958"/>
          </a:xfrm>
          <a:prstGeom prst="rect">
            <a:avLst/>
          </a:prstGeom>
        </p:spPr>
      </p:pic>
      <p:pic>
        <p:nvPicPr>
          <p:cNvPr id="3588" name="Рисунок 3587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0AABC39-C992-DF10-9F9A-CD90CFB6C2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793" y="3914663"/>
            <a:ext cx="554201" cy="441958"/>
          </a:xfrm>
          <a:prstGeom prst="rect">
            <a:avLst/>
          </a:prstGeom>
        </p:spPr>
      </p:pic>
      <p:pic>
        <p:nvPicPr>
          <p:cNvPr id="3589" name="Рисунок 3588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42589DB-5A1B-A2BB-8DC4-B78CCD4502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793" y="3249789"/>
            <a:ext cx="554201" cy="441958"/>
          </a:xfrm>
          <a:prstGeom prst="rect">
            <a:avLst/>
          </a:prstGeom>
        </p:spPr>
      </p:pic>
      <p:pic>
        <p:nvPicPr>
          <p:cNvPr id="3590" name="Рисунок 3589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F185FB9-EEC9-C0F7-583A-98D5E2C6ED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789" y="1709629"/>
            <a:ext cx="554201" cy="441958"/>
          </a:xfrm>
          <a:prstGeom prst="rect">
            <a:avLst/>
          </a:prstGeom>
        </p:spPr>
      </p:pic>
      <p:pic>
        <p:nvPicPr>
          <p:cNvPr id="3591" name="Рисунок 3590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19735A39-F2A3-D988-A218-75978C6109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042" y="2191304"/>
            <a:ext cx="554201" cy="441958"/>
          </a:xfrm>
          <a:prstGeom prst="rect">
            <a:avLst/>
          </a:prstGeom>
        </p:spPr>
      </p:pic>
      <p:pic>
        <p:nvPicPr>
          <p:cNvPr id="2" name="Рисунок 1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ADC2D17-498B-0D93-C9FF-7AF72D8EE42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43" y="1162052"/>
            <a:ext cx="1458079" cy="1317878"/>
          </a:xfrm>
          <a:prstGeom prst="rect">
            <a:avLst/>
          </a:prstGeom>
        </p:spPr>
      </p:pic>
      <p:sp>
        <p:nvSpPr>
          <p:cNvPr id="10" name="Двойная стрелка влево/вправо 9">
            <a:extLst>
              <a:ext uri="{FF2B5EF4-FFF2-40B4-BE49-F238E27FC236}">
                <a16:creationId xmlns:a16="http://schemas.microsoft.com/office/drawing/2014/main" id="{8CC3AEA1-E802-AD94-AEE7-1742534ED76E}"/>
              </a:ext>
            </a:extLst>
          </p:cNvPr>
          <p:cNvSpPr/>
          <p:nvPr/>
        </p:nvSpPr>
        <p:spPr bwMode="auto">
          <a:xfrm rot="1807413">
            <a:off x="4000355" y="2050995"/>
            <a:ext cx="1061545" cy="199258"/>
          </a:xfrm>
          <a:prstGeom prst="left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1088717" fontAlgn="base">
              <a:spcBef>
                <a:spcPct val="0"/>
              </a:spcBef>
              <a:spcAft>
                <a:spcPct val="0"/>
              </a:spcAft>
            </a:pPr>
            <a:endParaRPr lang="ru-RU" sz="21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E94408A-76E1-D5CA-28C1-15AD12352395}"/>
              </a:ext>
            </a:extLst>
          </p:cNvPr>
          <p:cNvGrpSpPr/>
          <p:nvPr/>
        </p:nvGrpSpPr>
        <p:grpSpPr>
          <a:xfrm>
            <a:off x="2372162" y="3147827"/>
            <a:ext cx="1622242" cy="1660390"/>
            <a:chOff x="4730968" y="4426150"/>
            <a:chExt cx="2155289" cy="2245247"/>
          </a:xfrm>
        </p:grpSpPr>
        <p:pic>
          <p:nvPicPr>
            <p:cNvPr id="30" name="Рисунок 29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4E38D3AA-D09F-7A50-3A75-640D650EA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0968" y="5967292"/>
              <a:ext cx="882925" cy="704105"/>
            </a:xfrm>
            <a:prstGeom prst="rect">
              <a:avLst/>
            </a:prstGeom>
          </p:spPr>
        </p:pic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FD854827-5192-D4DF-A99F-6D3E53CF01FE}"/>
                </a:ext>
              </a:extLst>
            </p:cNvPr>
            <p:cNvGrpSpPr/>
            <p:nvPr/>
          </p:nvGrpSpPr>
          <p:grpSpPr>
            <a:xfrm>
              <a:off x="4887904" y="4426150"/>
              <a:ext cx="1998353" cy="1767742"/>
              <a:chOff x="5657541" y="4596210"/>
              <a:chExt cx="1998353" cy="1767742"/>
            </a:xfrm>
          </p:grpSpPr>
          <p:pic>
            <p:nvPicPr>
              <p:cNvPr id="46" name="Рисунок 45" descr="Изображение выглядит как черный, темнот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B8CD577-9BA9-29A6-1838-3818B28D5A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7541" y="4596210"/>
                <a:ext cx="1955800" cy="1767742"/>
              </a:xfrm>
              <a:prstGeom prst="rect">
                <a:avLst/>
              </a:prstGeom>
            </p:spPr>
          </p:pic>
          <p:pic>
            <p:nvPicPr>
              <p:cNvPr id="48" name="Рисунок 47">
                <a:extLst>
                  <a:ext uri="{FF2B5EF4-FFF2-40B4-BE49-F238E27FC236}">
                    <a16:creationId xmlns:a16="http://schemas.microsoft.com/office/drawing/2014/main" id="{4F925BDE-8A2B-BC81-95B4-B96BEEED78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70813" y="5058879"/>
                <a:ext cx="1985081" cy="779145"/>
              </a:xfrm>
              <a:prstGeom prst="rect">
                <a:avLst/>
              </a:prstGeom>
            </p:spPr>
          </p:pic>
        </p:grpSp>
        <p:pic>
          <p:nvPicPr>
            <p:cNvPr id="37" name="Рисунок 36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317A868C-4972-5315-FD18-DD9F6D280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799" y="5967292"/>
              <a:ext cx="882925" cy="704105"/>
            </a:xfrm>
            <a:prstGeom prst="rect">
              <a:avLst/>
            </a:prstGeom>
          </p:spPr>
        </p:pic>
      </p:grpSp>
      <p:sp>
        <p:nvSpPr>
          <p:cNvPr id="3593" name="Двойная стрелка влево/вправо 3592">
            <a:extLst>
              <a:ext uri="{FF2B5EF4-FFF2-40B4-BE49-F238E27FC236}">
                <a16:creationId xmlns:a16="http://schemas.microsoft.com/office/drawing/2014/main" id="{70BCCF0B-7EEF-6E27-BAFC-47EEB89B7146}"/>
              </a:ext>
            </a:extLst>
          </p:cNvPr>
          <p:cNvSpPr/>
          <p:nvPr/>
        </p:nvSpPr>
        <p:spPr bwMode="auto">
          <a:xfrm rot="5400000">
            <a:off x="2853535" y="2639081"/>
            <a:ext cx="705101" cy="224628"/>
          </a:xfrm>
          <a:prstGeom prst="left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1088717" fontAlgn="base">
              <a:spcBef>
                <a:spcPct val="0"/>
              </a:spcBef>
              <a:spcAft>
                <a:spcPct val="0"/>
              </a:spcAft>
            </a:pPr>
            <a:endParaRPr lang="ru-RU" sz="21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94" name="Рисунок 3" descr="логотип 1">
            <a:extLst>
              <a:ext uri="{FF2B5EF4-FFF2-40B4-BE49-F238E27FC236}">
                <a16:creationId xmlns:a16="http://schemas.microsoft.com/office/drawing/2014/main" id="{AD4C01BC-9C60-EE0A-F9C8-9B2E45209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918965" y="1444248"/>
            <a:ext cx="510365" cy="55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8" name="Рисунок 3597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2A6EE475-8234-E98E-D63F-9DECE1635E2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341" y="2526803"/>
            <a:ext cx="396496" cy="497421"/>
          </a:xfrm>
          <a:prstGeom prst="rect">
            <a:avLst/>
          </a:prstGeom>
        </p:spPr>
      </p:pic>
      <p:pic>
        <p:nvPicPr>
          <p:cNvPr id="3599" name="Рисунок 3598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F8957BB-807A-61F5-00E7-E5BA0360918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504" y="2562934"/>
            <a:ext cx="396496" cy="497421"/>
          </a:xfrm>
          <a:prstGeom prst="rect">
            <a:avLst/>
          </a:prstGeom>
        </p:spPr>
      </p:pic>
      <p:sp>
        <p:nvSpPr>
          <p:cNvPr id="3600" name="Стрелка вправо 3599">
            <a:extLst>
              <a:ext uri="{FF2B5EF4-FFF2-40B4-BE49-F238E27FC236}">
                <a16:creationId xmlns:a16="http://schemas.microsoft.com/office/drawing/2014/main" id="{AB6DCC43-3224-02C7-B19E-A36FA5318C79}"/>
              </a:ext>
            </a:extLst>
          </p:cNvPr>
          <p:cNvSpPr/>
          <p:nvPr/>
        </p:nvSpPr>
        <p:spPr bwMode="auto">
          <a:xfrm rot="19830230">
            <a:off x="1558980" y="4110649"/>
            <a:ext cx="876112" cy="273313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1088717" fontAlgn="base">
              <a:spcBef>
                <a:spcPct val="0"/>
              </a:spcBef>
              <a:spcAft>
                <a:spcPct val="0"/>
              </a:spcAft>
            </a:pPr>
            <a:endParaRPr lang="ru-RU" sz="21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01" name="Стрелка вправо 3600">
            <a:extLst>
              <a:ext uri="{FF2B5EF4-FFF2-40B4-BE49-F238E27FC236}">
                <a16:creationId xmlns:a16="http://schemas.microsoft.com/office/drawing/2014/main" id="{AAFA6914-EE97-43AA-C3E6-7768A0BF44F7}"/>
              </a:ext>
            </a:extLst>
          </p:cNvPr>
          <p:cNvSpPr/>
          <p:nvPr/>
        </p:nvSpPr>
        <p:spPr bwMode="auto">
          <a:xfrm>
            <a:off x="1335938" y="1789767"/>
            <a:ext cx="997886" cy="270220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1088717" fontAlgn="base">
              <a:spcBef>
                <a:spcPct val="0"/>
              </a:spcBef>
              <a:spcAft>
                <a:spcPct val="0"/>
              </a:spcAft>
            </a:pPr>
            <a:endParaRPr lang="ru-RU" sz="21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02" name="Рисунок 3601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8E74481D-B9B0-64DA-EE34-E71011C6214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7" y="4173013"/>
            <a:ext cx="1110900" cy="927054"/>
          </a:xfrm>
          <a:prstGeom prst="rect">
            <a:avLst/>
          </a:prstGeom>
        </p:spPr>
      </p:pic>
      <p:sp>
        <p:nvSpPr>
          <p:cNvPr id="3603" name="Стрелка вправо 3602">
            <a:extLst>
              <a:ext uri="{FF2B5EF4-FFF2-40B4-BE49-F238E27FC236}">
                <a16:creationId xmlns:a16="http://schemas.microsoft.com/office/drawing/2014/main" id="{BB8C8AEF-FA39-9802-8AAF-46061E240991}"/>
              </a:ext>
            </a:extLst>
          </p:cNvPr>
          <p:cNvSpPr/>
          <p:nvPr/>
        </p:nvSpPr>
        <p:spPr bwMode="auto">
          <a:xfrm rot="12296512">
            <a:off x="1537376" y="3416664"/>
            <a:ext cx="876112" cy="273313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1088717" fontAlgn="base">
              <a:spcBef>
                <a:spcPct val="0"/>
              </a:spcBef>
              <a:spcAft>
                <a:spcPct val="0"/>
              </a:spcAft>
            </a:pPr>
            <a:endParaRPr lang="ru-RU" sz="21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04" name="Двойная стрелка влево/вправо 3603">
            <a:extLst>
              <a:ext uri="{FF2B5EF4-FFF2-40B4-BE49-F238E27FC236}">
                <a16:creationId xmlns:a16="http://schemas.microsoft.com/office/drawing/2014/main" id="{50B7A923-FA90-501A-AF3B-FA29C6C3165E}"/>
              </a:ext>
            </a:extLst>
          </p:cNvPr>
          <p:cNvSpPr/>
          <p:nvPr/>
        </p:nvSpPr>
        <p:spPr bwMode="auto">
          <a:xfrm rot="19703344">
            <a:off x="3965394" y="3156093"/>
            <a:ext cx="1103924" cy="225054"/>
          </a:xfrm>
          <a:prstGeom prst="left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1088717" fontAlgn="base">
              <a:spcBef>
                <a:spcPct val="0"/>
              </a:spcBef>
              <a:spcAft>
                <a:spcPct val="0"/>
              </a:spcAft>
            </a:pPr>
            <a:endParaRPr lang="ru-RU" sz="21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05" name="TextBox 3604">
            <a:extLst>
              <a:ext uri="{FF2B5EF4-FFF2-40B4-BE49-F238E27FC236}">
                <a16:creationId xmlns:a16="http://schemas.microsoft.com/office/drawing/2014/main" id="{00B664F0-295A-8A45-3928-8D73A9FD7755}"/>
              </a:ext>
            </a:extLst>
          </p:cNvPr>
          <p:cNvSpPr txBox="1"/>
          <p:nvPr/>
        </p:nvSpPr>
        <p:spPr>
          <a:xfrm>
            <a:off x="2149105" y="1218577"/>
            <a:ext cx="711729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33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AF0F00"/>
                </a:solidFill>
              </a:rPr>
              <a:t>РФ</a:t>
            </a:r>
          </a:p>
        </p:txBody>
      </p:sp>
      <p:sp>
        <p:nvSpPr>
          <p:cNvPr id="3606" name="TextBox 3605">
            <a:extLst>
              <a:ext uri="{FF2B5EF4-FFF2-40B4-BE49-F238E27FC236}">
                <a16:creationId xmlns:a16="http://schemas.microsoft.com/office/drawing/2014/main" id="{4432DEF0-A264-39E8-225E-EA2ED9A37352}"/>
              </a:ext>
            </a:extLst>
          </p:cNvPr>
          <p:cNvSpPr txBox="1"/>
          <p:nvPr/>
        </p:nvSpPr>
        <p:spPr>
          <a:xfrm>
            <a:off x="2119579" y="3132228"/>
            <a:ext cx="711729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33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AF0F00"/>
                </a:solidFill>
              </a:rPr>
              <a:t>РФ</a:t>
            </a:r>
          </a:p>
        </p:txBody>
      </p:sp>
      <p:pic>
        <p:nvPicPr>
          <p:cNvPr id="3607" name="Рисунок 3606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99B8819-9FAA-443D-1310-A95F8BBD5A9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67" y="1246391"/>
            <a:ext cx="1110900" cy="927054"/>
          </a:xfrm>
          <a:prstGeom prst="rect">
            <a:avLst/>
          </a:prstGeom>
        </p:spPr>
      </p:pic>
      <p:pic>
        <p:nvPicPr>
          <p:cNvPr id="3608" name="Рисунок 3607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60B76AD-4C2E-2BE5-8C37-6F9DF022F3A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40" y="2910638"/>
            <a:ext cx="1110900" cy="927054"/>
          </a:xfrm>
          <a:prstGeom prst="rect">
            <a:avLst/>
          </a:prstGeom>
        </p:spPr>
      </p:pic>
      <p:sp>
        <p:nvSpPr>
          <p:cNvPr id="3609" name="Стрелка вправо 3608">
            <a:extLst>
              <a:ext uri="{FF2B5EF4-FFF2-40B4-BE49-F238E27FC236}">
                <a16:creationId xmlns:a16="http://schemas.microsoft.com/office/drawing/2014/main" id="{F5D17FBC-B384-526C-F3E5-56B4C95A5CFB}"/>
              </a:ext>
            </a:extLst>
          </p:cNvPr>
          <p:cNvSpPr/>
          <p:nvPr/>
        </p:nvSpPr>
        <p:spPr bwMode="auto">
          <a:xfrm rot="19117268">
            <a:off x="1477326" y="2368487"/>
            <a:ext cx="1007425" cy="233651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1088717" fontAlgn="base">
              <a:spcBef>
                <a:spcPct val="0"/>
              </a:spcBef>
              <a:spcAft>
                <a:spcPct val="0"/>
              </a:spcAft>
            </a:pPr>
            <a:endParaRPr lang="ru-RU" sz="21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Объект 4" descr="Корова">
            <a:extLst>
              <a:ext uri="{FF2B5EF4-FFF2-40B4-BE49-F238E27FC236}">
                <a16:creationId xmlns:a16="http://schemas.microsoft.com/office/drawing/2014/main" id="{5B05E614-927E-0805-D8F3-E2C88E72267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05498" y="5794154"/>
            <a:ext cx="1035262" cy="1035262"/>
          </a:xfrm>
          <a:prstGeom prst="rect">
            <a:avLst/>
          </a:prstGeom>
        </p:spPr>
      </p:pic>
      <p:pic>
        <p:nvPicPr>
          <p:cNvPr id="28" name="Рисунок 27" descr="Овца">
            <a:extLst>
              <a:ext uri="{FF2B5EF4-FFF2-40B4-BE49-F238E27FC236}">
                <a16:creationId xmlns:a16="http://schemas.microsoft.com/office/drawing/2014/main" id="{FE205AC1-2371-F83C-21A9-E842C9DA9EB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893406" y="6150446"/>
            <a:ext cx="690600" cy="690600"/>
          </a:xfrm>
          <a:prstGeom prst="rect">
            <a:avLst/>
          </a:prstGeom>
        </p:spPr>
      </p:pic>
      <p:pic>
        <p:nvPicPr>
          <p:cNvPr id="3592" name="Рисунок 3591" descr="Лошадь">
            <a:extLst>
              <a:ext uri="{FF2B5EF4-FFF2-40B4-BE49-F238E27FC236}">
                <a16:creationId xmlns:a16="http://schemas.microsoft.com/office/drawing/2014/main" id="{CB08B7B4-22A0-B43F-911C-46DECB74017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025185" y="5826386"/>
            <a:ext cx="914400" cy="914400"/>
          </a:xfrm>
          <a:prstGeom prst="rect">
            <a:avLst/>
          </a:prstGeom>
        </p:spPr>
      </p:pic>
      <p:pic>
        <p:nvPicPr>
          <p:cNvPr id="3595" name="Рисунок 3594" descr="Олень">
            <a:extLst>
              <a:ext uri="{FF2B5EF4-FFF2-40B4-BE49-F238E27FC236}">
                <a16:creationId xmlns:a16="http://schemas.microsoft.com/office/drawing/2014/main" id="{CFD518C0-5996-B457-ED17-0A640F0FF58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128092" y="5643547"/>
            <a:ext cx="1102862" cy="11028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C26992-90C6-9B7F-8A6C-A0645687BF9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469550" y="52092"/>
            <a:ext cx="707197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47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B43C0-4F5A-571A-C099-7F66C3A5E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6433BF6-F378-9C77-03B6-FBD9F25B9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35"/>
          <a:stretch/>
        </p:blipFill>
        <p:spPr>
          <a:xfrm>
            <a:off x="3833" y="0"/>
            <a:ext cx="11414149" cy="6858000"/>
          </a:xfrm>
          <a:custGeom>
            <a:avLst/>
            <a:gdLst/>
            <a:ahLst/>
            <a:cxnLst/>
            <a:rect l="l" t="t" r="r" b="b"/>
            <a:pathLst>
              <a:path w="7037119" h="6857999">
                <a:moveTo>
                  <a:pt x="0" y="0"/>
                </a:moveTo>
                <a:lnTo>
                  <a:pt x="6964192" y="0"/>
                </a:lnTo>
                <a:lnTo>
                  <a:pt x="6958160" y="70714"/>
                </a:lnTo>
                <a:cubicBezTo>
                  <a:pt x="6951001" y="105084"/>
                  <a:pt x="6926062" y="125041"/>
                  <a:pt x="6922034" y="154825"/>
                </a:cubicBezTo>
                <a:cubicBezTo>
                  <a:pt x="6888738" y="184083"/>
                  <a:pt x="6875225" y="272154"/>
                  <a:pt x="6864029" y="301580"/>
                </a:cubicBezTo>
                <a:cubicBezTo>
                  <a:pt x="6850541" y="382476"/>
                  <a:pt x="6857766" y="543626"/>
                  <a:pt x="6842156" y="642469"/>
                </a:cubicBezTo>
                <a:cubicBezTo>
                  <a:pt x="6828250" y="715553"/>
                  <a:pt x="6832569" y="729947"/>
                  <a:pt x="6802087" y="818449"/>
                </a:cubicBezTo>
                <a:cubicBezTo>
                  <a:pt x="6828151" y="830541"/>
                  <a:pt x="6801214" y="859084"/>
                  <a:pt x="6798684" y="875396"/>
                </a:cubicBezTo>
                <a:cubicBezTo>
                  <a:pt x="6792414" y="895056"/>
                  <a:pt x="6762852" y="912465"/>
                  <a:pt x="6756983" y="952375"/>
                </a:cubicBezTo>
                <a:lnTo>
                  <a:pt x="6758478" y="972424"/>
                </a:lnTo>
                <a:lnTo>
                  <a:pt x="6752651" y="996407"/>
                </a:lnTo>
                <a:cubicBezTo>
                  <a:pt x="6744201" y="1040546"/>
                  <a:pt x="6736270" y="1086165"/>
                  <a:pt x="6716997" y="1091248"/>
                </a:cubicBezTo>
                <a:cubicBezTo>
                  <a:pt x="6678332" y="1122349"/>
                  <a:pt x="6707411" y="1240829"/>
                  <a:pt x="6657090" y="1307489"/>
                </a:cubicBezTo>
                <a:cubicBezTo>
                  <a:pt x="6621135" y="1444387"/>
                  <a:pt x="6524184" y="1590429"/>
                  <a:pt x="6508075" y="1709568"/>
                </a:cubicBezTo>
                <a:cubicBezTo>
                  <a:pt x="6474780" y="1738828"/>
                  <a:pt x="6473953" y="1782449"/>
                  <a:pt x="6462759" y="1811874"/>
                </a:cubicBezTo>
                <a:cubicBezTo>
                  <a:pt x="6449270" y="1892769"/>
                  <a:pt x="6399402" y="2130120"/>
                  <a:pt x="6383790" y="2228963"/>
                </a:cubicBezTo>
                <a:cubicBezTo>
                  <a:pt x="6369883" y="2302046"/>
                  <a:pt x="6399578" y="2316440"/>
                  <a:pt x="6369096" y="2404942"/>
                </a:cubicBezTo>
                <a:cubicBezTo>
                  <a:pt x="6395161" y="2417035"/>
                  <a:pt x="6368224" y="2445577"/>
                  <a:pt x="6365696" y="2461889"/>
                </a:cubicBezTo>
                <a:cubicBezTo>
                  <a:pt x="6359423" y="2481550"/>
                  <a:pt x="6329861" y="2498958"/>
                  <a:pt x="6323990" y="2538869"/>
                </a:cubicBezTo>
                <a:cubicBezTo>
                  <a:pt x="6317721" y="2603362"/>
                  <a:pt x="6317811" y="2723423"/>
                  <a:pt x="6299971" y="2852842"/>
                </a:cubicBezTo>
                <a:cubicBezTo>
                  <a:pt x="6296888" y="2889820"/>
                  <a:pt x="6314227" y="2924069"/>
                  <a:pt x="6305256" y="2965146"/>
                </a:cubicBezTo>
                <a:lnTo>
                  <a:pt x="6297430" y="3010980"/>
                </a:lnTo>
                <a:lnTo>
                  <a:pt x="6301903" y="3017531"/>
                </a:lnTo>
                <a:lnTo>
                  <a:pt x="6312288" y="3141762"/>
                </a:lnTo>
                <a:cubicBezTo>
                  <a:pt x="6310891" y="3148458"/>
                  <a:pt x="6311653" y="3156601"/>
                  <a:pt x="6317307" y="3167974"/>
                </a:cubicBezTo>
                <a:lnTo>
                  <a:pt x="6319343" y="3170223"/>
                </a:lnTo>
                <a:lnTo>
                  <a:pt x="6388791" y="3425292"/>
                </a:lnTo>
                <a:cubicBezTo>
                  <a:pt x="6411564" y="3519098"/>
                  <a:pt x="6451294" y="3670230"/>
                  <a:pt x="6473625" y="3778499"/>
                </a:cubicBezTo>
                <a:cubicBezTo>
                  <a:pt x="6461715" y="3876413"/>
                  <a:pt x="6479795" y="3911499"/>
                  <a:pt x="6488572" y="4010514"/>
                </a:cubicBezTo>
                <a:cubicBezTo>
                  <a:pt x="6537658" y="4041328"/>
                  <a:pt x="6522549" y="4094791"/>
                  <a:pt x="6542727" y="4142824"/>
                </a:cubicBezTo>
                <a:cubicBezTo>
                  <a:pt x="6562367" y="4174785"/>
                  <a:pt x="6560025" y="4194356"/>
                  <a:pt x="6574700" y="4253089"/>
                </a:cubicBezTo>
                <a:lnTo>
                  <a:pt x="6630782" y="4495230"/>
                </a:lnTo>
                <a:cubicBezTo>
                  <a:pt x="6629041" y="4518096"/>
                  <a:pt x="6642831" y="4583613"/>
                  <a:pt x="6657121" y="4592798"/>
                </a:cubicBezTo>
                <a:cubicBezTo>
                  <a:pt x="6662404" y="4605798"/>
                  <a:pt x="6661388" y="4622935"/>
                  <a:pt x="6675304" y="4625784"/>
                </a:cubicBezTo>
                <a:cubicBezTo>
                  <a:pt x="6692614" y="4632048"/>
                  <a:pt x="6678575" y="4686348"/>
                  <a:pt x="6695194" y="4674587"/>
                </a:cubicBezTo>
                <a:cubicBezTo>
                  <a:pt x="6692850" y="4684186"/>
                  <a:pt x="6692968" y="4695174"/>
                  <a:pt x="6694674" y="4706669"/>
                </a:cubicBezTo>
                <a:lnTo>
                  <a:pt x="6696125" y="4712312"/>
                </a:lnTo>
                <a:lnTo>
                  <a:pt x="6683308" y="4752491"/>
                </a:lnTo>
                <a:cubicBezTo>
                  <a:pt x="6668335" y="4814629"/>
                  <a:pt x="6667993" y="4870176"/>
                  <a:pt x="6662625" y="4924134"/>
                </a:cubicBezTo>
                <a:cubicBezTo>
                  <a:pt x="6658601" y="5004697"/>
                  <a:pt x="6700287" y="4943260"/>
                  <a:pt x="6666282" y="5049729"/>
                </a:cubicBezTo>
                <a:cubicBezTo>
                  <a:pt x="6680923" y="5057425"/>
                  <a:pt x="6681720" y="5069899"/>
                  <a:pt x="6674923" y="5092608"/>
                </a:cubicBezTo>
                <a:cubicBezTo>
                  <a:pt x="6674055" y="5131530"/>
                  <a:pt x="6710642" y="5120894"/>
                  <a:pt x="6688949" y="5164561"/>
                </a:cubicBezTo>
                <a:lnTo>
                  <a:pt x="6713476" y="5227429"/>
                </a:lnTo>
                <a:cubicBezTo>
                  <a:pt x="6707551" y="5224995"/>
                  <a:pt x="6700321" y="5279972"/>
                  <a:pt x="6699741" y="5295738"/>
                </a:cubicBezTo>
                <a:cubicBezTo>
                  <a:pt x="6701613" y="5328539"/>
                  <a:pt x="6674230" y="5338382"/>
                  <a:pt x="6698438" y="5353315"/>
                </a:cubicBezTo>
                <a:lnTo>
                  <a:pt x="6705394" y="5356747"/>
                </a:lnTo>
                <a:cubicBezTo>
                  <a:pt x="6705576" y="5359175"/>
                  <a:pt x="6705758" y="5361603"/>
                  <a:pt x="6705941" y="5364029"/>
                </a:cubicBezTo>
                <a:cubicBezTo>
                  <a:pt x="6705372" y="5367899"/>
                  <a:pt x="6703413" y="5370023"/>
                  <a:pt x="6698760" y="5369188"/>
                </a:cubicBezTo>
                <a:cubicBezTo>
                  <a:pt x="6715543" y="5400565"/>
                  <a:pt x="6682626" y="5434448"/>
                  <a:pt x="6674560" y="5465115"/>
                </a:cubicBezTo>
                <a:cubicBezTo>
                  <a:pt x="6691190" y="5489165"/>
                  <a:pt x="6702277" y="5478984"/>
                  <a:pt x="6698322" y="5543278"/>
                </a:cubicBezTo>
                <a:lnTo>
                  <a:pt x="6673987" y="5606762"/>
                </a:lnTo>
                <a:lnTo>
                  <a:pt x="6665359" y="5656986"/>
                </a:lnTo>
                <a:lnTo>
                  <a:pt x="6718420" y="5747675"/>
                </a:lnTo>
                <a:cubicBezTo>
                  <a:pt x="6736039" y="5788270"/>
                  <a:pt x="6794550" y="5740224"/>
                  <a:pt x="6786357" y="5797270"/>
                </a:cubicBezTo>
                <a:cubicBezTo>
                  <a:pt x="6803000" y="5835160"/>
                  <a:pt x="6831082" y="5856958"/>
                  <a:pt x="6834299" y="5897781"/>
                </a:cubicBezTo>
                <a:cubicBezTo>
                  <a:pt x="6850938" y="5902014"/>
                  <a:pt x="6860579" y="5910872"/>
                  <a:pt x="6848771" y="5936497"/>
                </a:cubicBezTo>
                <a:lnTo>
                  <a:pt x="6883460" y="6064046"/>
                </a:lnTo>
                <a:cubicBezTo>
                  <a:pt x="6906450" y="6070324"/>
                  <a:pt x="6870051" y="6102610"/>
                  <a:pt x="6896072" y="6107188"/>
                </a:cubicBezTo>
                <a:cubicBezTo>
                  <a:pt x="6912283" y="6129421"/>
                  <a:pt x="6963567" y="6167207"/>
                  <a:pt x="6980725" y="6197444"/>
                </a:cubicBezTo>
                <a:cubicBezTo>
                  <a:pt x="6947762" y="6297975"/>
                  <a:pt x="6995609" y="6226141"/>
                  <a:pt x="6999028" y="6288610"/>
                </a:cubicBezTo>
                <a:cubicBezTo>
                  <a:pt x="6997432" y="6346629"/>
                  <a:pt x="7058551" y="6337651"/>
                  <a:pt x="7021306" y="6426700"/>
                </a:cubicBezTo>
                <a:cubicBezTo>
                  <a:pt x="7020466" y="6447474"/>
                  <a:pt x="7026793" y="6469543"/>
                  <a:pt x="7033259" y="6489284"/>
                </a:cubicBezTo>
                <a:lnTo>
                  <a:pt x="7037119" y="6501140"/>
                </a:lnTo>
                <a:lnTo>
                  <a:pt x="7037119" y="6557754"/>
                </a:lnTo>
                <a:lnTo>
                  <a:pt x="7031649" y="6569925"/>
                </a:lnTo>
                <a:cubicBezTo>
                  <a:pt x="7023197" y="6591634"/>
                  <a:pt x="7028560" y="6588450"/>
                  <a:pt x="7011548" y="6615002"/>
                </a:cubicBezTo>
                <a:cubicBezTo>
                  <a:pt x="7016567" y="6637881"/>
                  <a:pt x="7011534" y="6732922"/>
                  <a:pt x="7021837" y="6743644"/>
                </a:cubicBezTo>
                <a:cubicBezTo>
                  <a:pt x="7023032" y="6757943"/>
                  <a:pt x="7005198" y="6842091"/>
                  <a:pt x="7006394" y="6856390"/>
                </a:cubicBezTo>
                <a:lnTo>
                  <a:pt x="7037119" y="6856494"/>
                </a:lnTo>
                <a:lnTo>
                  <a:pt x="7037119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91618-70CF-6C2F-35F0-7470C9544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96" y="120397"/>
            <a:ext cx="11377260" cy="850106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Государственная поддержка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130CB9-28A5-3731-08DB-1A6E4ACF8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96" y="1037159"/>
            <a:ext cx="9216975" cy="5228888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/>
              <a:t> Доктрина продовольственной безопасности Российской Федерации, утвержденная Указом Президента Российской Федерации от 21 января 2020 года №20;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/>
              <a:t> Государственная программа 	Российской 	Федерации "Комплексное развитие сельских территорий" (с изменениями на 27 июня 2024 года), утверждена постановлением Правительства Российской Федерации от 31 мая 2019 года № 696;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/>
              <a:t> Стратегии развития агропромышленного и рыбохозяйственного комплексов Российской Федерации на период до 2030 года, утверждена распоряжением Правительства Российской Федерации от 12 апреля 2020 года № 993-р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/>
              <a:t> Национальный проект «Малое и среднее предпринимательство»;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/>
              <a:t> Грантовая поддержка «</a:t>
            </a:r>
            <a:r>
              <a:rPr lang="ru-RU" sz="2000" dirty="0" err="1"/>
              <a:t>Агростартап</a:t>
            </a:r>
            <a:r>
              <a:rPr lang="ru-RU" sz="2000" dirty="0"/>
              <a:t>».  В 2025 году в федеральном бюджете предусмотрено 7 млрд руб. Покрывается до 90% затрат на запуск нового хозяйства или производства. Возможность получить до 7 млн руб. на проекты по разведению КРС мясного или молочного направления продуктивности.</a:t>
            </a:r>
            <a:r>
              <a:rPr lang="ru-RU" sz="2400" dirty="0"/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2E680D-7713-9ED6-3EA8-0DBBE5A29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9550" y="52092"/>
            <a:ext cx="707197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348634" y="3197101"/>
            <a:ext cx="7467941" cy="14540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  <a:alpha val="7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7961" tIns="58980" rIns="0" bIns="58980" anchor="ctr"/>
          <a:lstStyle/>
          <a:p>
            <a:pPr>
              <a:defRPr/>
            </a:pPr>
            <a:r>
              <a:rPr lang="ru-RU" sz="1600" b="1" cap="al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cap="al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выращивание команд формирующих фермерское сообщество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способных собирать единомышленников или входить в их число, создавать сплоченные коллективы, влияющие на достижение высокой результативности благодаря специализации</a:t>
            </a:r>
            <a:endParaRPr lang="ru-RU" sz="1600" b="1" cap="al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7938" y="2016357"/>
            <a:ext cx="7467941" cy="9085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  <a:alpha val="7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7961" tIns="0" rIns="0" bIns="58980" anchor="ctr"/>
          <a:lstStyle/>
          <a:p>
            <a:pPr>
              <a:defRPr/>
            </a:pPr>
            <a:r>
              <a:rPr lang="ru-RU" sz="1600" b="1" cap="al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привлечение сельской молодежи </a:t>
            </a:r>
          </a:p>
          <a:p>
            <a:pPr>
              <a:defRPr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 участию в кластерных отраслевых проектах через создание реальных социально-экономических лифтов на пути к собственному делу</a:t>
            </a:r>
            <a:endParaRPr lang="ru-RU" sz="1600" b="1" cap="al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7938" y="4874181"/>
            <a:ext cx="7488637" cy="11701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  <a:alpha val="7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7961" tIns="58980" rIns="0" bIns="58980" anchor="ctr"/>
          <a:lstStyle/>
          <a:p>
            <a:pPr>
              <a:defRPr/>
            </a:pPr>
            <a:r>
              <a:rPr lang="ru-RU" sz="1600" b="1" cap="al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формирование среды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стимулирующей взаимопомощь, познавательный интерес, повышающей стабильность благосостояния участников, развитие общей и профессиональной культуры и </a:t>
            </a: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передача этого опыта молодежи</a:t>
            </a:r>
            <a:endParaRPr lang="ru-RU" sz="1600" b="1" cap="al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685146" y="1711325"/>
            <a:ext cx="3119533" cy="43329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  <a:alpha val="7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7961" tIns="0" rIns="0" bIns="58980" anchor="ctr"/>
          <a:lstStyle/>
          <a:p>
            <a:pPr marL="221175" indent="-221175">
              <a:buFont typeface="Wingdings" panose="05000000000000000000" pitchFamily="2" charset="2"/>
              <a:buChar char="ü"/>
              <a:defRPr/>
            </a:pPr>
            <a:r>
              <a:rPr lang="ru-RU" sz="1500" cap="al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Рост региональной экономики в аграрной сфере</a:t>
            </a:r>
          </a:p>
          <a:p>
            <a:pPr marL="221175" indent="-221175">
              <a:buFont typeface="Wingdings" panose="05000000000000000000" pitchFamily="2" charset="2"/>
              <a:buChar char="ü"/>
              <a:defRPr/>
            </a:pPr>
            <a:endParaRPr lang="ru-RU" sz="1500" cap="all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1175" indent="-221175">
              <a:buFont typeface="Wingdings" panose="05000000000000000000" pitchFamily="2" charset="2"/>
              <a:buChar char="ü"/>
              <a:defRPr/>
            </a:pPr>
            <a:r>
              <a:rPr lang="ru-RU" sz="1500" cap="al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Изменение миграционных потоков в село</a:t>
            </a:r>
          </a:p>
          <a:p>
            <a:pPr marL="221175" indent="-221175">
              <a:buFont typeface="Wingdings" panose="05000000000000000000" pitchFamily="2" charset="2"/>
              <a:buChar char="ü"/>
              <a:defRPr/>
            </a:pPr>
            <a:endParaRPr lang="ru-RU" sz="1500" cap="all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1175" indent="-221175">
              <a:buFont typeface="Wingdings" panose="05000000000000000000" pitchFamily="2" charset="2"/>
              <a:buChar char="ü"/>
              <a:defRPr/>
            </a:pPr>
            <a:r>
              <a:rPr lang="ru-RU" sz="1500" cap="al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Рост активных участников отраслевых проектов </a:t>
            </a:r>
            <a:r>
              <a:rPr lang="ru-RU" sz="1500" cap="all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апк</a:t>
            </a:r>
            <a:endParaRPr lang="ru-RU" sz="1500" cap="all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1175" indent="-221175">
              <a:buFont typeface="Wingdings" panose="05000000000000000000" pitchFamily="2" charset="2"/>
              <a:buChar char="ü"/>
              <a:defRPr/>
            </a:pPr>
            <a:endParaRPr lang="ru-RU" sz="1500" cap="all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1175" indent="-221175">
              <a:buFont typeface="Wingdings" panose="05000000000000000000" pitchFamily="2" charset="2"/>
              <a:buChar char="ü"/>
              <a:defRPr/>
            </a:pPr>
            <a:r>
              <a:rPr lang="ru-RU" sz="1500" cap="al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Развитие сельских территорий</a:t>
            </a:r>
          </a:p>
          <a:p>
            <a:pPr marL="221175" indent="-221175">
              <a:buFont typeface="Wingdings" panose="05000000000000000000" pitchFamily="2" charset="2"/>
              <a:buChar char="ü"/>
              <a:defRPr/>
            </a:pPr>
            <a:endParaRPr lang="ru-RU" sz="1500" cap="all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1175" indent="-221175">
              <a:buFont typeface="Wingdings" panose="05000000000000000000" pitchFamily="2" charset="2"/>
              <a:buChar char="ü"/>
              <a:defRPr/>
            </a:pPr>
            <a:r>
              <a:rPr lang="ru-RU" sz="1500" cap="al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Стабилизация благосостояния и опора для жизненной перспективы</a:t>
            </a:r>
            <a:endParaRPr lang="ru-RU" sz="1500" cap="al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59093" y="165869"/>
            <a:ext cx="11210457" cy="908517"/>
          </a:xfrm>
          <a:prstGeom prst="round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Цель работы – эффективное взаимодействие сельских общин с реальным сектором экономики в формате фермерских кластеров</a:t>
            </a:r>
          </a:p>
        </p:txBody>
      </p:sp>
      <p:sp>
        <p:nvSpPr>
          <p:cNvPr id="44" name="Стрелка вниз 43"/>
          <p:cNvSpPr/>
          <p:nvPr/>
        </p:nvSpPr>
        <p:spPr>
          <a:xfrm rot="16200000">
            <a:off x="6883009" y="3767514"/>
            <a:ext cx="2755900" cy="592512"/>
          </a:xfrm>
          <a:prstGeom prst="downArrow">
            <a:avLst>
              <a:gd name="adj1" fmla="val 50000"/>
              <a:gd name="adj2" fmla="val 5703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8DF843-D277-E557-CE89-6A06CC2D5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9550" y="52092"/>
            <a:ext cx="707197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C45B1DC-D5D1-7A60-EAD2-E96B75947748}"/>
              </a:ext>
            </a:extLst>
          </p:cNvPr>
          <p:cNvCxnSpPr/>
          <p:nvPr/>
        </p:nvCxnSpPr>
        <p:spPr>
          <a:xfrm flipV="1">
            <a:off x="1589" y="4350052"/>
            <a:ext cx="12191989" cy="25542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B2D0051-0E24-34DC-9111-4357BB89AA2B}"/>
              </a:ext>
            </a:extLst>
          </p:cNvPr>
          <p:cNvSpPr txBox="1">
            <a:spLocks/>
          </p:cNvSpPr>
          <p:nvPr/>
        </p:nvSpPr>
        <p:spPr>
          <a:xfrm>
            <a:off x="923617" y="3357085"/>
            <a:ext cx="10363200" cy="987141"/>
          </a:xfrm>
          <a:prstGeom prst="rect">
            <a:avLst/>
          </a:prstGeom>
        </p:spPr>
        <p:txBody>
          <a:bodyPr vert="horz" lIns="91413" tIns="45705" rIns="91413" bIns="45705" rtlCol="0" anchor="ctr">
            <a:normAutofit/>
          </a:bodyPr>
          <a:lstStyle>
            <a:lvl1pPr algn="ctr" defTabSz="91410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179632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4100" dirty="0">
                <a:solidFill>
                  <a:srgbClr val="002060"/>
                </a:solidFill>
                <a:latin typeface="Calibri"/>
              </a:rPr>
              <a:t>СПАСИБО ЗА ВНИМАНИЕ!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9401AE-6C2B-8479-A795-695601FE2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77" y="899434"/>
            <a:ext cx="3035019" cy="21228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65D239-F94E-461D-222F-99391130CB56}"/>
              </a:ext>
            </a:extLst>
          </p:cNvPr>
          <p:cNvSpPr txBox="1"/>
          <p:nvPr/>
        </p:nvSpPr>
        <p:spPr>
          <a:xfrm>
            <a:off x="4250199" y="1003507"/>
            <a:ext cx="5115182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800" b="1" spc="50" dirty="0">
                <a:solidFill>
                  <a:srgbClr val="001F60"/>
                </a:solidFill>
                <a:latin typeface="RFTone-Light" panose="00000400000000000000" pitchFamily="2" charset="-52"/>
              </a:rPr>
              <a:t>Евгений Астафуров</a:t>
            </a:r>
          </a:p>
          <a:p>
            <a:r>
              <a:rPr lang="ru-RU" sz="2000" b="1" dirty="0">
                <a:solidFill>
                  <a:srgbClr val="002060"/>
                </a:solidFill>
                <a:latin typeface="RFTone-Light" panose="00000400000000000000" pitchFamily="2" charset="-52"/>
              </a:rPr>
              <a:t>НСПГ, Эксперт </a:t>
            </a:r>
          </a:p>
          <a:p>
            <a:endParaRPr lang="ru-RU" sz="2000" dirty="0">
              <a:solidFill>
                <a:srgbClr val="211551"/>
              </a:solidFill>
              <a:latin typeface="☞RFTone-Light" pitchFamily="2" charset="0"/>
            </a:endParaRPr>
          </a:p>
          <a:p>
            <a:r>
              <a:rPr lang="ru-RU" sz="2000" b="1" dirty="0">
                <a:solidFill>
                  <a:srgbClr val="545454"/>
                </a:solidFill>
                <a:latin typeface="RFTone-Light" panose="00000400000000000000" pitchFamily="2" charset="-52"/>
              </a:rPr>
              <a:t>Телефон: +7 916 160-07-50</a:t>
            </a:r>
          </a:p>
          <a:p>
            <a:r>
              <a:rPr lang="ru-RU" sz="2000" b="1" dirty="0">
                <a:solidFill>
                  <a:srgbClr val="545454"/>
                </a:solidFill>
                <a:latin typeface="RFTone-Light" panose="00000400000000000000" pitchFamily="2" charset="-52"/>
              </a:rPr>
              <a:t>Почта:</a:t>
            </a:r>
            <a:r>
              <a:rPr lang="en-US" sz="2000" b="1" dirty="0">
                <a:solidFill>
                  <a:srgbClr val="545454"/>
                </a:solidFill>
                <a:latin typeface="RFTone-Light" panose="00000400000000000000" pitchFamily="2" charset="-52"/>
              </a:rPr>
              <a:t> asteugene@yandex.ru</a:t>
            </a:r>
            <a:endParaRPr lang="ru-RU" sz="2000" b="1" dirty="0">
              <a:solidFill>
                <a:srgbClr val="545454"/>
              </a:solidFill>
              <a:latin typeface="RFTone-Light" panose="000004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7265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high angle view of a building&#10;&#10;Description automatically generated with low confidence">
            <a:extLst>
              <a:ext uri="{FF2B5EF4-FFF2-40B4-BE49-F238E27FC236}">
                <a16:creationId xmlns:a16="http://schemas.microsoft.com/office/drawing/2014/main" id="{3184D56E-D8A7-93EF-A863-6DDD345B3C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2"/>
          <a:stretch/>
        </p:blipFill>
        <p:spPr>
          <a:xfrm>
            <a:off x="1608" y="14"/>
            <a:ext cx="12188804" cy="685798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A898590-78B4-3892-F311-67DFF789E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93" y="847020"/>
            <a:ext cx="10673043" cy="42832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одержание</a:t>
            </a:r>
            <a:br>
              <a:rPr lang="ru-RU" dirty="0">
                <a:solidFill>
                  <a:srgbClr val="FFFFFF"/>
                </a:solidFill>
              </a:rPr>
            </a:br>
            <a:br>
              <a:rPr lang="ru-RU" dirty="0">
                <a:solidFill>
                  <a:srgbClr val="FFFFFF"/>
                </a:solidFill>
              </a:rPr>
            </a:br>
            <a:br>
              <a:rPr lang="ru-RU" dirty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*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Рынок говядины</a:t>
            </a:r>
            <a:br>
              <a:rPr lang="ru-RU" b="1" dirty="0">
                <a:solidFill>
                  <a:srgbClr val="FFFF00"/>
                </a:solidFill>
              </a:rPr>
            </a:b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*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Агрокластер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отдаленных территориях</a:t>
            </a:r>
            <a:br>
              <a:rPr lang="ru-RU" b="1" dirty="0">
                <a:solidFill>
                  <a:srgbClr val="FFFF00"/>
                </a:solidFill>
              </a:rPr>
            </a:b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*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Мультиплатформенная цифровая система </a:t>
            </a:r>
            <a:br>
              <a:rPr lang="ru-RU" dirty="0">
                <a:solidFill>
                  <a:srgbClr val="FFFFFF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82F2C2-4EE8-DECA-90BB-3F18566F9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676" y="3967"/>
            <a:ext cx="707197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2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/>
          </p:cNvPicPr>
          <p:nvPr/>
        </p:nvPicPr>
        <p:blipFill rotWithShape="1">
          <a:blip r:embed="rId2"/>
          <a:srcRect t="13235"/>
          <a:stretch/>
        </p:blipFill>
        <p:spPr>
          <a:xfrm>
            <a:off x="3833" y="0"/>
            <a:ext cx="11414149" cy="6858000"/>
          </a:xfrm>
          <a:custGeom>
            <a:avLst/>
            <a:gdLst/>
            <a:ahLst/>
            <a:cxnLst/>
            <a:rect l="l" t="t" r="r" b="b"/>
            <a:pathLst>
              <a:path w="7037119" h="6857999">
                <a:moveTo>
                  <a:pt x="0" y="0"/>
                </a:moveTo>
                <a:lnTo>
                  <a:pt x="6964192" y="0"/>
                </a:lnTo>
                <a:lnTo>
                  <a:pt x="6958160" y="70714"/>
                </a:lnTo>
                <a:cubicBezTo>
                  <a:pt x="6951001" y="105084"/>
                  <a:pt x="6926062" y="125041"/>
                  <a:pt x="6922034" y="154825"/>
                </a:cubicBezTo>
                <a:cubicBezTo>
                  <a:pt x="6888738" y="184083"/>
                  <a:pt x="6875225" y="272154"/>
                  <a:pt x="6864029" y="301580"/>
                </a:cubicBezTo>
                <a:cubicBezTo>
                  <a:pt x="6850541" y="382476"/>
                  <a:pt x="6857766" y="543626"/>
                  <a:pt x="6842156" y="642469"/>
                </a:cubicBezTo>
                <a:cubicBezTo>
                  <a:pt x="6828250" y="715553"/>
                  <a:pt x="6832569" y="729947"/>
                  <a:pt x="6802087" y="818449"/>
                </a:cubicBezTo>
                <a:cubicBezTo>
                  <a:pt x="6828151" y="830541"/>
                  <a:pt x="6801214" y="859084"/>
                  <a:pt x="6798684" y="875396"/>
                </a:cubicBezTo>
                <a:cubicBezTo>
                  <a:pt x="6792414" y="895056"/>
                  <a:pt x="6762852" y="912465"/>
                  <a:pt x="6756983" y="952375"/>
                </a:cubicBezTo>
                <a:lnTo>
                  <a:pt x="6758478" y="972424"/>
                </a:lnTo>
                <a:lnTo>
                  <a:pt x="6752651" y="996407"/>
                </a:lnTo>
                <a:cubicBezTo>
                  <a:pt x="6744201" y="1040546"/>
                  <a:pt x="6736270" y="1086165"/>
                  <a:pt x="6716997" y="1091248"/>
                </a:cubicBezTo>
                <a:cubicBezTo>
                  <a:pt x="6678332" y="1122349"/>
                  <a:pt x="6707411" y="1240829"/>
                  <a:pt x="6657090" y="1307489"/>
                </a:cubicBezTo>
                <a:cubicBezTo>
                  <a:pt x="6621135" y="1444387"/>
                  <a:pt x="6524184" y="1590429"/>
                  <a:pt x="6508075" y="1709568"/>
                </a:cubicBezTo>
                <a:cubicBezTo>
                  <a:pt x="6474780" y="1738828"/>
                  <a:pt x="6473953" y="1782449"/>
                  <a:pt x="6462759" y="1811874"/>
                </a:cubicBezTo>
                <a:cubicBezTo>
                  <a:pt x="6449270" y="1892769"/>
                  <a:pt x="6399402" y="2130120"/>
                  <a:pt x="6383790" y="2228963"/>
                </a:cubicBezTo>
                <a:cubicBezTo>
                  <a:pt x="6369883" y="2302046"/>
                  <a:pt x="6399578" y="2316440"/>
                  <a:pt x="6369096" y="2404942"/>
                </a:cubicBezTo>
                <a:cubicBezTo>
                  <a:pt x="6395161" y="2417035"/>
                  <a:pt x="6368224" y="2445577"/>
                  <a:pt x="6365696" y="2461889"/>
                </a:cubicBezTo>
                <a:cubicBezTo>
                  <a:pt x="6359423" y="2481550"/>
                  <a:pt x="6329861" y="2498958"/>
                  <a:pt x="6323990" y="2538869"/>
                </a:cubicBezTo>
                <a:cubicBezTo>
                  <a:pt x="6317721" y="2603362"/>
                  <a:pt x="6317811" y="2723423"/>
                  <a:pt x="6299971" y="2852842"/>
                </a:cubicBezTo>
                <a:cubicBezTo>
                  <a:pt x="6296888" y="2889820"/>
                  <a:pt x="6314227" y="2924069"/>
                  <a:pt x="6305256" y="2965146"/>
                </a:cubicBezTo>
                <a:lnTo>
                  <a:pt x="6297430" y="3010980"/>
                </a:lnTo>
                <a:lnTo>
                  <a:pt x="6301903" y="3017531"/>
                </a:lnTo>
                <a:lnTo>
                  <a:pt x="6312288" y="3141762"/>
                </a:lnTo>
                <a:cubicBezTo>
                  <a:pt x="6310891" y="3148458"/>
                  <a:pt x="6311653" y="3156601"/>
                  <a:pt x="6317307" y="3167974"/>
                </a:cubicBezTo>
                <a:lnTo>
                  <a:pt x="6319343" y="3170223"/>
                </a:lnTo>
                <a:lnTo>
                  <a:pt x="6388791" y="3425292"/>
                </a:lnTo>
                <a:cubicBezTo>
                  <a:pt x="6411564" y="3519098"/>
                  <a:pt x="6451294" y="3670230"/>
                  <a:pt x="6473625" y="3778499"/>
                </a:cubicBezTo>
                <a:cubicBezTo>
                  <a:pt x="6461715" y="3876413"/>
                  <a:pt x="6479795" y="3911499"/>
                  <a:pt x="6488572" y="4010514"/>
                </a:cubicBezTo>
                <a:cubicBezTo>
                  <a:pt x="6537658" y="4041328"/>
                  <a:pt x="6522549" y="4094791"/>
                  <a:pt x="6542727" y="4142824"/>
                </a:cubicBezTo>
                <a:cubicBezTo>
                  <a:pt x="6562367" y="4174785"/>
                  <a:pt x="6560025" y="4194356"/>
                  <a:pt x="6574700" y="4253089"/>
                </a:cubicBezTo>
                <a:lnTo>
                  <a:pt x="6630782" y="4495230"/>
                </a:lnTo>
                <a:cubicBezTo>
                  <a:pt x="6629041" y="4518096"/>
                  <a:pt x="6642831" y="4583613"/>
                  <a:pt x="6657121" y="4592798"/>
                </a:cubicBezTo>
                <a:cubicBezTo>
                  <a:pt x="6662404" y="4605798"/>
                  <a:pt x="6661388" y="4622935"/>
                  <a:pt x="6675304" y="4625784"/>
                </a:cubicBezTo>
                <a:cubicBezTo>
                  <a:pt x="6692614" y="4632048"/>
                  <a:pt x="6678575" y="4686348"/>
                  <a:pt x="6695194" y="4674587"/>
                </a:cubicBezTo>
                <a:cubicBezTo>
                  <a:pt x="6692850" y="4684186"/>
                  <a:pt x="6692968" y="4695174"/>
                  <a:pt x="6694674" y="4706669"/>
                </a:cubicBezTo>
                <a:lnTo>
                  <a:pt x="6696125" y="4712312"/>
                </a:lnTo>
                <a:lnTo>
                  <a:pt x="6683308" y="4752491"/>
                </a:lnTo>
                <a:cubicBezTo>
                  <a:pt x="6668335" y="4814629"/>
                  <a:pt x="6667993" y="4870176"/>
                  <a:pt x="6662625" y="4924134"/>
                </a:cubicBezTo>
                <a:cubicBezTo>
                  <a:pt x="6658601" y="5004697"/>
                  <a:pt x="6700287" y="4943260"/>
                  <a:pt x="6666282" y="5049729"/>
                </a:cubicBezTo>
                <a:cubicBezTo>
                  <a:pt x="6680923" y="5057425"/>
                  <a:pt x="6681720" y="5069899"/>
                  <a:pt x="6674923" y="5092608"/>
                </a:cubicBezTo>
                <a:cubicBezTo>
                  <a:pt x="6674055" y="5131530"/>
                  <a:pt x="6710642" y="5120894"/>
                  <a:pt x="6688949" y="5164561"/>
                </a:cubicBezTo>
                <a:lnTo>
                  <a:pt x="6713476" y="5227429"/>
                </a:lnTo>
                <a:cubicBezTo>
                  <a:pt x="6707551" y="5224995"/>
                  <a:pt x="6700321" y="5279972"/>
                  <a:pt x="6699741" y="5295738"/>
                </a:cubicBezTo>
                <a:cubicBezTo>
                  <a:pt x="6701613" y="5328539"/>
                  <a:pt x="6674230" y="5338382"/>
                  <a:pt x="6698438" y="5353315"/>
                </a:cubicBezTo>
                <a:lnTo>
                  <a:pt x="6705394" y="5356747"/>
                </a:lnTo>
                <a:cubicBezTo>
                  <a:pt x="6705576" y="5359175"/>
                  <a:pt x="6705758" y="5361603"/>
                  <a:pt x="6705941" y="5364029"/>
                </a:cubicBezTo>
                <a:cubicBezTo>
                  <a:pt x="6705372" y="5367899"/>
                  <a:pt x="6703413" y="5370023"/>
                  <a:pt x="6698760" y="5369188"/>
                </a:cubicBezTo>
                <a:cubicBezTo>
                  <a:pt x="6715543" y="5400565"/>
                  <a:pt x="6682626" y="5434448"/>
                  <a:pt x="6674560" y="5465115"/>
                </a:cubicBezTo>
                <a:cubicBezTo>
                  <a:pt x="6691190" y="5489165"/>
                  <a:pt x="6702277" y="5478984"/>
                  <a:pt x="6698322" y="5543278"/>
                </a:cubicBezTo>
                <a:lnTo>
                  <a:pt x="6673987" y="5606762"/>
                </a:lnTo>
                <a:lnTo>
                  <a:pt x="6665359" y="5656986"/>
                </a:lnTo>
                <a:lnTo>
                  <a:pt x="6718420" y="5747675"/>
                </a:lnTo>
                <a:cubicBezTo>
                  <a:pt x="6736039" y="5788270"/>
                  <a:pt x="6794550" y="5740224"/>
                  <a:pt x="6786357" y="5797270"/>
                </a:cubicBezTo>
                <a:cubicBezTo>
                  <a:pt x="6803000" y="5835160"/>
                  <a:pt x="6831082" y="5856958"/>
                  <a:pt x="6834299" y="5897781"/>
                </a:cubicBezTo>
                <a:cubicBezTo>
                  <a:pt x="6850938" y="5902014"/>
                  <a:pt x="6860579" y="5910872"/>
                  <a:pt x="6848771" y="5936497"/>
                </a:cubicBezTo>
                <a:lnTo>
                  <a:pt x="6883460" y="6064046"/>
                </a:lnTo>
                <a:cubicBezTo>
                  <a:pt x="6906450" y="6070324"/>
                  <a:pt x="6870051" y="6102610"/>
                  <a:pt x="6896072" y="6107188"/>
                </a:cubicBezTo>
                <a:cubicBezTo>
                  <a:pt x="6912283" y="6129421"/>
                  <a:pt x="6963567" y="6167207"/>
                  <a:pt x="6980725" y="6197444"/>
                </a:cubicBezTo>
                <a:cubicBezTo>
                  <a:pt x="6947762" y="6297975"/>
                  <a:pt x="6995609" y="6226141"/>
                  <a:pt x="6999028" y="6288610"/>
                </a:cubicBezTo>
                <a:cubicBezTo>
                  <a:pt x="6997432" y="6346629"/>
                  <a:pt x="7058551" y="6337651"/>
                  <a:pt x="7021306" y="6426700"/>
                </a:cubicBezTo>
                <a:cubicBezTo>
                  <a:pt x="7020466" y="6447474"/>
                  <a:pt x="7026793" y="6469543"/>
                  <a:pt x="7033259" y="6489284"/>
                </a:cubicBezTo>
                <a:lnTo>
                  <a:pt x="7037119" y="6501140"/>
                </a:lnTo>
                <a:lnTo>
                  <a:pt x="7037119" y="6557754"/>
                </a:lnTo>
                <a:lnTo>
                  <a:pt x="7031649" y="6569925"/>
                </a:lnTo>
                <a:cubicBezTo>
                  <a:pt x="7023197" y="6591634"/>
                  <a:pt x="7028560" y="6588450"/>
                  <a:pt x="7011548" y="6615002"/>
                </a:cubicBezTo>
                <a:cubicBezTo>
                  <a:pt x="7016567" y="6637881"/>
                  <a:pt x="7011534" y="6732922"/>
                  <a:pt x="7021837" y="6743644"/>
                </a:cubicBezTo>
                <a:cubicBezTo>
                  <a:pt x="7023032" y="6757943"/>
                  <a:pt x="7005198" y="6842091"/>
                  <a:pt x="7006394" y="6856390"/>
                </a:cubicBezTo>
                <a:lnTo>
                  <a:pt x="7037119" y="6856494"/>
                </a:lnTo>
                <a:lnTo>
                  <a:pt x="7037119" y="6857999"/>
                </a:lnTo>
                <a:lnTo>
                  <a:pt x="0" y="6857999"/>
                </a:lnTo>
                <a:close/>
              </a:path>
            </a:pathLst>
          </a:custGeom>
        </p:spPr>
      </p:pic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86" y="934656"/>
            <a:ext cx="10639290" cy="526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37E4E0C-4AC1-2637-E196-EC93B09115A1}"/>
              </a:ext>
            </a:extLst>
          </p:cNvPr>
          <p:cNvSpPr txBox="1">
            <a:spLocks/>
          </p:cNvSpPr>
          <p:nvPr/>
        </p:nvSpPr>
        <p:spPr>
          <a:xfrm>
            <a:off x="1592264" y="396504"/>
            <a:ext cx="786734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50000"/>
              </a:lnSpc>
              <a:defRPr sz="2400"/>
            </a:lvl1pPr>
          </a:lstStyle>
          <a:p>
            <a:pPr>
              <a:lnSpc>
                <a:spcPct val="100000"/>
              </a:lnSpc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Крупнейшие производители говядины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D59707-03F8-9727-9BEC-B7CD627D5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0303" y="13592"/>
            <a:ext cx="707197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8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37E4E0C-4AC1-2637-E196-EC93B09115A1}"/>
              </a:ext>
            </a:extLst>
          </p:cNvPr>
          <p:cNvSpPr txBox="1">
            <a:spLocks/>
          </p:cNvSpPr>
          <p:nvPr/>
        </p:nvSpPr>
        <p:spPr>
          <a:xfrm>
            <a:off x="4317639" y="259984"/>
            <a:ext cx="695172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50000"/>
              </a:lnSpc>
              <a:defRPr sz="2400"/>
            </a:lvl1pPr>
          </a:lstStyle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мировой рынок говядины</a:t>
            </a:r>
          </a:p>
        </p:txBody>
      </p:sp>
      <p:pic>
        <p:nvPicPr>
          <p:cNvPr id="12" name="Content Placeholder 5" descr="A group of cows in a field&#10;&#10;Description automatically generated with medium confidence">
            <a:extLst>
              <a:ext uri="{FF2B5EF4-FFF2-40B4-BE49-F238E27FC236}">
                <a16:creationId xmlns:a16="http://schemas.microsoft.com/office/drawing/2014/main" id="{74F709AC-4C84-BC92-13D9-5801860B6EE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l="11336" r="16821"/>
          <a:stretch/>
        </p:blipFill>
        <p:spPr>
          <a:xfrm>
            <a:off x="-35411" y="3360754"/>
            <a:ext cx="3450237" cy="3497246"/>
          </a:xfrm>
          <a:custGeom>
            <a:avLst/>
            <a:gdLst/>
            <a:ahLst/>
            <a:cxnLst/>
            <a:rect l="l" t="t" r="r" b="b"/>
            <a:pathLst>
              <a:path w="7037119" h="6857999">
                <a:moveTo>
                  <a:pt x="0" y="0"/>
                </a:moveTo>
                <a:lnTo>
                  <a:pt x="6964192" y="0"/>
                </a:lnTo>
                <a:lnTo>
                  <a:pt x="6958160" y="70714"/>
                </a:lnTo>
                <a:cubicBezTo>
                  <a:pt x="6951001" y="105084"/>
                  <a:pt x="6926062" y="125041"/>
                  <a:pt x="6922034" y="154825"/>
                </a:cubicBezTo>
                <a:cubicBezTo>
                  <a:pt x="6888738" y="184083"/>
                  <a:pt x="6875225" y="272154"/>
                  <a:pt x="6864029" y="301580"/>
                </a:cubicBezTo>
                <a:cubicBezTo>
                  <a:pt x="6850541" y="382476"/>
                  <a:pt x="6857766" y="543626"/>
                  <a:pt x="6842156" y="642469"/>
                </a:cubicBezTo>
                <a:cubicBezTo>
                  <a:pt x="6828250" y="715553"/>
                  <a:pt x="6832569" y="729947"/>
                  <a:pt x="6802087" y="818449"/>
                </a:cubicBezTo>
                <a:cubicBezTo>
                  <a:pt x="6828151" y="830541"/>
                  <a:pt x="6801214" y="859084"/>
                  <a:pt x="6798684" y="875396"/>
                </a:cubicBezTo>
                <a:cubicBezTo>
                  <a:pt x="6792414" y="895056"/>
                  <a:pt x="6762852" y="912465"/>
                  <a:pt x="6756983" y="952375"/>
                </a:cubicBezTo>
                <a:lnTo>
                  <a:pt x="6758478" y="972424"/>
                </a:lnTo>
                <a:lnTo>
                  <a:pt x="6752651" y="996407"/>
                </a:lnTo>
                <a:cubicBezTo>
                  <a:pt x="6744201" y="1040546"/>
                  <a:pt x="6736270" y="1086165"/>
                  <a:pt x="6716997" y="1091248"/>
                </a:cubicBezTo>
                <a:cubicBezTo>
                  <a:pt x="6678332" y="1122349"/>
                  <a:pt x="6707411" y="1240829"/>
                  <a:pt x="6657090" y="1307489"/>
                </a:cubicBezTo>
                <a:cubicBezTo>
                  <a:pt x="6621135" y="1444387"/>
                  <a:pt x="6524184" y="1590429"/>
                  <a:pt x="6508075" y="1709568"/>
                </a:cubicBezTo>
                <a:cubicBezTo>
                  <a:pt x="6474780" y="1738828"/>
                  <a:pt x="6473953" y="1782449"/>
                  <a:pt x="6462759" y="1811874"/>
                </a:cubicBezTo>
                <a:cubicBezTo>
                  <a:pt x="6449270" y="1892769"/>
                  <a:pt x="6399402" y="2130120"/>
                  <a:pt x="6383790" y="2228963"/>
                </a:cubicBezTo>
                <a:cubicBezTo>
                  <a:pt x="6369883" y="2302046"/>
                  <a:pt x="6399578" y="2316440"/>
                  <a:pt x="6369096" y="2404942"/>
                </a:cubicBezTo>
                <a:cubicBezTo>
                  <a:pt x="6395161" y="2417035"/>
                  <a:pt x="6368224" y="2445577"/>
                  <a:pt x="6365696" y="2461889"/>
                </a:cubicBezTo>
                <a:cubicBezTo>
                  <a:pt x="6359423" y="2481550"/>
                  <a:pt x="6329861" y="2498958"/>
                  <a:pt x="6323990" y="2538869"/>
                </a:cubicBezTo>
                <a:cubicBezTo>
                  <a:pt x="6317721" y="2603362"/>
                  <a:pt x="6317811" y="2723423"/>
                  <a:pt x="6299971" y="2852842"/>
                </a:cubicBezTo>
                <a:cubicBezTo>
                  <a:pt x="6296888" y="2889820"/>
                  <a:pt x="6314227" y="2924069"/>
                  <a:pt x="6305256" y="2965146"/>
                </a:cubicBezTo>
                <a:lnTo>
                  <a:pt x="6297430" y="3010980"/>
                </a:lnTo>
                <a:lnTo>
                  <a:pt x="6301903" y="3017531"/>
                </a:lnTo>
                <a:lnTo>
                  <a:pt x="6312288" y="3141762"/>
                </a:lnTo>
                <a:cubicBezTo>
                  <a:pt x="6310891" y="3148458"/>
                  <a:pt x="6311653" y="3156601"/>
                  <a:pt x="6317307" y="3167974"/>
                </a:cubicBezTo>
                <a:lnTo>
                  <a:pt x="6319343" y="3170223"/>
                </a:lnTo>
                <a:lnTo>
                  <a:pt x="6388791" y="3425292"/>
                </a:lnTo>
                <a:cubicBezTo>
                  <a:pt x="6411564" y="3519098"/>
                  <a:pt x="6451294" y="3670230"/>
                  <a:pt x="6473625" y="3778499"/>
                </a:cubicBezTo>
                <a:cubicBezTo>
                  <a:pt x="6461715" y="3876413"/>
                  <a:pt x="6479795" y="3911499"/>
                  <a:pt x="6488572" y="4010514"/>
                </a:cubicBezTo>
                <a:cubicBezTo>
                  <a:pt x="6537658" y="4041328"/>
                  <a:pt x="6522549" y="4094791"/>
                  <a:pt x="6542727" y="4142824"/>
                </a:cubicBezTo>
                <a:cubicBezTo>
                  <a:pt x="6562367" y="4174785"/>
                  <a:pt x="6560025" y="4194356"/>
                  <a:pt x="6574700" y="4253089"/>
                </a:cubicBezTo>
                <a:lnTo>
                  <a:pt x="6630782" y="4495230"/>
                </a:lnTo>
                <a:cubicBezTo>
                  <a:pt x="6629041" y="4518096"/>
                  <a:pt x="6642831" y="4583613"/>
                  <a:pt x="6657121" y="4592798"/>
                </a:cubicBezTo>
                <a:cubicBezTo>
                  <a:pt x="6662404" y="4605798"/>
                  <a:pt x="6661388" y="4622935"/>
                  <a:pt x="6675304" y="4625784"/>
                </a:cubicBezTo>
                <a:cubicBezTo>
                  <a:pt x="6692614" y="4632048"/>
                  <a:pt x="6678575" y="4686348"/>
                  <a:pt x="6695194" y="4674587"/>
                </a:cubicBezTo>
                <a:cubicBezTo>
                  <a:pt x="6692850" y="4684186"/>
                  <a:pt x="6692968" y="4695174"/>
                  <a:pt x="6694674" y="4706669"/>
                </a:cubicBezTo>
                <a:lnTo>
                  <a:pt x="6696125" y="4712312"/>
                </a:lnTo>
                <a:lnTo>
                  <a:pt x="6683308" y="4752491"/>
                </a:lnTo>
                <a:cubicBezTo>
                  <a:pt x="6668335" y="4814629"/>
                  <a:pt x="6667993" y="4870176"/>
                  <a:pt x="6662625" y="4924134"/>
                </a:cubicBezTo>
                <a:cubicBezTo>
                  <a:pt x="6658601" y="5004697"/>
                  <a:pt x="6700287" y="4943260"/>
                  <a:pt x="6666282" y="5049729"/>
                </a:cubicBezTo>
                <a:cubicBezTo>
                  <a:pt x="6680923" y="5057425"/>
                  <a:pt x="6681720" y="5069899"/>
                  <a:pt x="6674923" y="5092608"/>
                </a:cubicBezTo>
                <a:cubicBezTo>
                  <a:pt x="6674055" y="5131530"/>
                  <a:pt x="6710642" y="5120894"/>
                  <a:pt x="6688949" y="5164561"/>
                </a:cubicBezTo>
                <a:lnTo>
                  <a:pt x="6713476" y="5227429"/>
                </a:lnTo>
                <a:cubicBezTo>
                  <a:pt x="6707551" y="5224995"/>
                  <a:pt x="6700321" y="5279972"/>
                  <a:pt x="6699741" y="5295738"/>
                </a:cubicBezTo>
                <a:cubicBezTo>
                  <a:pt x="6701613" y="5328539"/>
                  <a:pt x="6674230" y="5338382"/>
                  <a:pt x="6698438" y="5353315"/>
                </a:cubicBezTo>
                <a:lnTo>
                  <a:pt x="6705394" y="5356747"/>
                </a:lnTo>
                <a:cubicBezTo>
                  <a:pt x="6705576" y="5359175"/>
                  <a:pt x="6705758" y="5361603"/>
                  <a:pt x="6705941" y="5364029"/>
                </a:cubicBezTo>
                <a:cubicBezTo>
                  <a:pt x="6705372" y="5367899"/>
                  <a:pt x="6703413" y="5370023"/>
                  <a:pt x="6698760" y="5369188"/>
                </a:cubicBezTo>
                <a:cubicBezTo>
                  <a:pt x="6715543" y="5400565"/>
                  <a:pt x="6682626" y="5434448"/>
                  <a:pt x="6674560" y="5465115"/>
                </a:cubicBezTo>
                <a:cubicBezTo>
                  <a:pt x="6691190" y="5489165"/>
                  <a:pt x="6702277" y="5478984"/>
                  <a:pt x="6698322" y="5543278"/>
                </a:cubicBezTo>
                <a:lnTo>
                  <a:pt x="6673987" y="5606762"/>
                </a:lnTo>
                <a:lnTo>
                  <a:pt x="6665359" y="5656986"/>
                </a:lnTo>
                <a:lnTo>
                  <a:pt x="6718420" y="5747675"/>
                </a:lnTo>
                <a:cubicBezTo>
                  <a:pt x="6736039" y="5788270"/>
                  <a:pt x="6794550" y="5740224"/>
                  <a:pt x="6786357" y="5797270"/>
                </a:cubicBezTo>
                <a:cubicBezTo>
                  <a:pt x="6803000" y="5835160"/>
                  <a:pt x="6831082" y="5856958"/>
                  <a:pt x="6834299" y="5897781"/>
                </a:cubicBezTo>
                <a:cubicBezTo>
                  <a:pt x="6850938" y="5902014"/>
                  <a:pt x="6860579" y="5910872"/>
                  <a:pt x="6848771" y="5936497"/>
                </a:cubicBezTo>
                <a:lnTo>
                  <a:pt x="6883460" y="6064046"/>
                </a:lnTo>
                <a:cubicBezTo>
                  <a:pt x="6906450" y="6070324"/>
                  <a:pt x="6870051" y="6102610"/>
                  <a:pt x="6896072" y="6107188"/>
                </a:cubicBezTo>
                <a:cubicBezTo>
                  <a:pt x="6912283" y="6129421"/>
                  <a:pt x="6963567" y="6167207"/>
                  <a:pt x="6980725" y="6197444"/>
                </a:cubicBezTo>
                <a:cubicBezTo>
                  <a:pt x="6947762" y="6297975"/>
                  <a:pt x="6995609" y="6226141"/>
                  <a:pt x="6999028" y="6288610"/>
                </a:cubicBezTo>
                <a:cubicBezTo>
                  <a:pt x="6997432" y="6346629"/>
                  <a:pt x="7058551" y="6337651"/>
                  <a:pt x="7021306" y="6426700"/>
                </a:cubicBezTo>
                <a:cubicBezTo>
                  <a:pt x="7020466" y="6447474"/>
                  <a:pt x="7026793" y="6469543"/>
                  <a:pt x="7033259" y="6489284"/>
                </a:cubicBezTo>
                <a:lnTo>
                  <a:pt x="7037119" y="6501140"/>
                </a:lnTo>
                <a:lnTo>
                  <a:pt x="7037119" y="6557754"/>
                </a:lnTo>
                <a:lnTo>
                  <a:pt x="7031649" y="6569925"/>
                </a:lnTo>
                <a:cubicBezTo>
                  <a:pt x="7023197" y="6591634"/>
                  <a:pt x="7028560" y="6588450"/>
                  <a:pt x="7011548" y="6615002"/>
                </a:cubicBezTo>
                <a:cubicBezTo>
                  <a:pt x="7016567" y="6637881"/>
                  <a:pt x="7011534" y="6732922"/>
                  <a:pt x="7021837" y="6743644"/>
                </a:cubicBezTo>
                <a:cubicBezTo>
                  <a:pt x="7023032" y="6757943"/>
                  <a:pt x="7005198" y="6842091"/>
                  <a:pt x="7006394" y="6856390"/>
                </a:cubicBezTo>
                <a:lnTo>
                  <a:pt x="7037119" y="6856494"/>
                </a:lnTo>
                <a:lnTo>
                  <a:pt x="7037119" y="6857999"/>
                </a:lnTo>
                <a:lnTo>
                  <a:pt x="0" y="6857999"/>
                </a:lnTo>
                <a:close/>
              </a:path>
            </a:pathLst>
          </a:cu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4"/>
          <a:stretch/>
        </p:blipFill>
        <p:spPr bwMode="auto">
          <a:xfrm flipH="1">
            <a:off x="1589" y="0"/>
            <a:ext cx="3550663" cy="1959452"/>
          </a:xfrm>
          <a:custGeom>
            <a:avLst/>
            <a:gdLst/>
            <a:ahLst/>
            <a:cxnLst/>
            <a:rect l="l" t="t" r="r" b="b"/>
            <a:pathLst>
              <a:path w="3378504" h="2286061">
                <a:moveTo>
                  <a:pt x="162981" y="0"/>
                </a:moveTo>
                <a:lnTo>
                  <a:pt x="3378504" y="0"/>
                </a:lnTo>
                <a:lnTo>
                  <a:pt x="3378504" y="2286061"/>
                </a:lnTo>
                <a:lnTo>
                  <a:pt x="50982" y="2286061"/>
                </a:lnTo>
                <a:lnTo>
                  <a:pt x="52155" y="2284853"/>
                </a:lnTo>
                <a:cubicBezTo>
                  <a:pt x="74774" y="2266710"/>
                  <a:pt x="33990" y="2218737"/>
                  <a:pt x="62425" y="2220081"/>
                </a:cubicBezTo>
                <a:cubicBezTo>
                  <a:pt x="34374" y="2185792"/>
                  <a:pt x="54789" y="2172499"/>
                  <a:pt x="64383" y="2135632"/>
                </a:cubicBezTo>
                <a:cubicBezTo>
                  <a:pt x="78829" y="2109847"/>
                  <a:pt x="57816" y="2018864"/>
                  <a:pt x="58333" y="1943341"/>
                </a:cubicBezTo>
                <a:cubicBezTo>
                  <a:pt x="52235" y="1899185"/>
                  <a:pt x="38804" y="1920003"/>
                  <a:pt x="43070" y="1868373"/>
                </a:cubicBezTo>
                <a:cubicBezTo>
                  <a:pt x="46810" y="1865381"/>
                  <a:pt x="34257" y="1817383"/>
                  <a:pt x="32097" y="1793436"/>
                </a:cubicBezTo>
                <a:cubicBezTo>
                  <a:pt x="29937" y="1769488"/>
                  <a:pt x="48218" y="1743169"/>
                  <a:pt x="30109" y="1724692"/>
                </a:cubicBezTo>
                <a:cubicBezTo>
                  <a:pt x="-28026" y="1634476"/>
                  <a:pt x="18554" y="1579654"/>
                  <a:pt x="4290" y="1498213"/>
                </a:cubicBezTo>
                <a:cubicBezTo>
                  <a:pt x="-4468" y="1416994"/>
                  <a:pt x="4884" y="1460152"/>
                  <a:pt x="1337" y="1419044"/>
                </a:cubicBezTo>
                <a:lnTo>
                  <a:pt x="8796" y="1360910"/>
                </a:lnTo>
                <a:lnTo>
                  <a:pt x="24539" y="1319273"/>
                </a:lnTo>
                <a:cubicBezTo>
                  <a:pt x="35997" y="1284438"/>
                  <a:pt x="29841" y="1271897"/>
                  <a:pt x="27400" y="1259677"/>
                </a:cubicBezTo>
                <a:cubicBezTo>
                  <a:pt x="27410" y="1259560"/>
                  <a:pt x="27420" y="1259442"/>
                  <a:pt x="27430" y="1259324"/>
                </a:cubicBezTo>
                <a:lnTo>
                  <a:pt x="34866" y="1249453"/>
                </a:lnTo>
                <a:cubicBezTo>
                  <a:pt x="41684" y="1240770"/>
                  <a:pt x="46294" y="1232296"/>
                  <a:pt x="40868" y="1219674"/>
                </a:cubicBezTo>
                <a:lnTo>
                  <a:pt x="40401" y="1218944"/>
                </a:lnTo>
                <a:lnTo>
                  <a:pt x="52534" y="1202011"/>
                </a:lnTo>
                <a:cubicBezTo>
                  <a:pt x="43026" y="1182270"/>
                  <a:pt x="45470" y="1170249"/>
                  <a:pt x="56337" y="1155538"/>
                </a:cubicBezTo>
                <a:cubicBezTo>
                  <a:pt x="58894" y="1146889"/>
                  <a:pt x="58870" y="1139013"/>
                  <a:pt x="57827" y="1131743"/>
                </a:cubicBezTo>
                <a:lnTo>
                  <a:pt x="56087" y="1124165"/>
                </a:lnTo>
                <a:lnTo>
                  <a:pt x="69443" y="1081815"/>
                </a:lnTo>
                <a:cubicBezTo>
                  <a:pt x="69942" y="1071506"/>
                  <a:pt x="70441" y="1061196"/>
                  <a:pt x="70939" y="1050887"/>
                </a:cubicBezTo>
                <a:lnTo>
                  <a:pt x="61595" y="1055297"/>
                </a:lnTo>
                <a:lnTo>
                  <a:pt x="57551" y="1056827"/>
                </a:lnTo>
                <a:lnTo>
                  <a:pt x="57210" y="1056259"/>
                </a:lnTo>
                <a:lnTo>
                  <a:pt x="57791" y="1054714"/>
                </a:lnTo>
                <a:lnTo>
                  <a:pt x="59274" y="1039468"/>
                </a:lnTo>
                <a:cubicBezTo>
                  <a:pt x="60399" y="1024764"/>
                  <a:pt x="62095" y="981668"/>
                  <a:pt x="64538" y="966492"/>
                </a:cubicBezTo>
                <a:lnTo>
                  <a:pt x="73931" y="948414"/>
                </a:lnTo>
                <a:cubicBezTo>
                  <a:pt x="79632" y="934417"/>
                  <a:pt x="75472" y="915301"/>
                  <a:pt x="79112" y="902837"/>
                </a:cubicBezTo>
                <a:lnTo>
                  <a:pt x="79020" y="861136"/>
                </a:lnTo>
                <a:lnTo>
                  <a:pt x="88936" y="798028"/>
                </a:lnTo>
                <a:cubicBezTo>
                  <a:pt x="107571" y="768417"/>
                  <a:pt x="115652" y="738256"/>
                  <a:pt x="126809" y="710382"/>
                </a:cubicBezTo>
                <a:cubicBezTo>
                  <a:pt x="140849" y="667637"/>
                  <a:pt x="104747" y="689303"/>
                  <a:pt x="142165" y="640933"/>
                </a:cubicBezTo>
                <a:cubicBezTo>
                  <a:pt x="133625" y="632595"/>
                  <a:pt x="134865" y="625576"/>
                  <a:pt x="142547" y="615128"/>
                </a:cubicBezTo>
                <a:cubicBezTo>
                  <a:pt x="140806" y="597782"/>
                  <a:pt x="132569" y="555729"/>
                  <a:pt x="131722" y="536857"/>
                </a:cubicBezTo>
                <a:cubicBezTo>
                  <a:pt x="122817" y="520044"/>
                  <a:pt x="144785" y="518212"/>
                  <a:pt x="137467" y="501893"/>
                </a:cubicBezTo>
                <a:cubicBezTo>
                  <a:pt x="138789" y="485839"/>
                  <a:pt x="149725" y="514303"/>
                  <a:pt x="154950" y="497455"/>
                </a:cubicBezTo>
                <a:cubicBezTo>
                  <a:pt x="157869" y="481684"/>
                  <a:pt x="172539" y="481187"/>
                  <a:pt x="167975" y="471927"/>
                </a:cubicBezTo>
                <a:cubicBezTo>
                  <a:pt x="166454" y="468841"/>
                  <a:pt x="162795" y="464781"/>
                  <a:pt x="155853" y="458858"/>
                </a:cubicBezTo>
                <a:cubicBezTo>
                  <a:pt x="168761" y="439016"/>
                  <a:pt x="155550" y="431335"/>
                  <a:pt x="155451" y="399907"/>
                </a:cubicBezTo>
                <a:cubicBezTo>
                  <a:pt x="166301" y="389387"/>
                  <a:pt x="164763" y="378464"/>
                  <a:pt x="159389" y="366858"/>
                </a:cubicBezTo>
                <a:cubicBezTo>
                  <a:pt x="168186" y="338403"/>
                  <a:pt x="162718" y="309213"/>
                  <a:pt x="165618" y="275552"/>
                </a:cubicBezTo>
                <a:cubicBezTo>
                  <a:pt x="182799" y="242523"/>
                  <a:pt x="165218" y="219263"/>
                  <a:pt x="168405" y="183311"/>
                </a:cubicBezTo>
                <a:cubicBezTo>
                  <a:pt x="166630" y="145534"/>
                  <a:pt x="157558" y="73501"/>
                  <a:pt x="154965" y="48888"/>
                </a:cubicBezTo>
                <a:cubicBezTo>
                  <a:pt x="159036" y="45464"/>
                  <a:pt x="157482" y="35708"/>
                  <a:pt x="152845" y="35627"/>
                </a:cubicBezTo>
                <a:cubicBezTo>
                  <a:pt x="155143" y="31247"/>
                  <a:pt x="165876" y="21980"/>
                  <a:pt x="158954" y="19255"/>
                </a:cubicBezTo>
                <a:lnTo>
                  <a:pt x="163388" y="2784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Content Placeholder 5" descr="A couple of cows stand in a grassy field&#10;&#10;Description automatically generated with medium confidence">
            <a:extLst>
              <a:ext uri="{FF2B5EF4-FFF2-40B4-BE49-F238E27FC236}">
                <a16:creationId xmlns:a16="http://schemas.microsoft.com/office/drawing/2014/main" id="{83A6F49B-091E-6CB4-0987-EF59C8241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530" r="5884" b="2735"/>
          <a:stretch/>
        </p:blipFill>
        <p:spPr>
          <a:xfrm flipH="1">
            <a:off x="-38440" y="1959453"/>
            <a:ext cx="3590691" cy="2226591"/>
          </a:xfrm>
          <a:custGeom>
            <a:avLst/>
            <a:gdLst/>
            <a:ahLst/>
            <a:cxnLst/>
            <a:rect l="l" t="t" r="r" b="b"/>
            <a:pathLst>
              <a:path w="3590027" h="2286061">
                <a:moveTo>
                  <a:pt x="55541" y="0"/>
                </a:moveTo>
                <a:lnTo>
                  <a:pt x="3590027" y="0"/>
                </a:lnTo>
                <a:lnTo>
                  <a:pt x="3590027" y="2286061"/>
                </a:lnTo>
                <a:lnTo>
                  <a:pt x="374525" y="2286061"/>
                </a:lnTo>
                <a:lnTo>
                  <a:pt x="374911" y="2284627"/>
                </a:lnTo>
                <a:lnTo>
                  <a:pt x="374391" y="2281071"/>
                </a:lnTo>
                <a:cubicBezTo>
                  <a:pt x="370534" y="2273526"/>
                  <a:pt x="361407" y="2266049"/>
                  <a:pt x="373625" y="2256735"/>
                </a:cubicBezTo>
                <a:cubicBezTo>
                  <a:pt x="362794" y="2235081"/>
                  <a:pt x="370320" y="2225418"/>
                  <a:pt x="356413" y="2207779"/>
                </a:cubicBezTo>
                <a:cubicBezTo>
                  <a:pt x="349802" y="2183182"/>
                  <a:pt x="378148" y="2196031"/>
                  <a:pt x="363286" y="2163397"/>
                </a:cubicBezTo>
                <a:cubicBezTo>
                  <a:pt x="367406" y="2145632"/>
                  <a:pt x="367723" y="2126870"/>
                  <a:pt x="364210" y="2108921"/>
                </a:cubicBezTo>
                <a:cubicBezTo>
                  <a:pt x="358638" y="2109359"/>
                  <a:pt x="363786" y="2099222"/>
                  <a:pt x="364268" y="2095371"/>
                </a:cubicBezTo>
                <a:cubicBezTo>
                  <a:pt x="360988" y="2096888"/>
                  <a:pt x="357369" y="2090579"/>
                  <a:pt x="359345" y="2086795"/>
                </a:cubicBezTo>
                <a:cubicBezTo>
                  <a:pt x="351152" y="2070422"/>
                  <a:pt x="326132" y="2023010"/>
                  <a:pt x="315107" y="1997133"/>
                </a:cubicBezTo>
                <a:cubicBezTo>
                  <a:pt x="308045" y="1970850"/>
                  <a:pt x="289665" y="1960514"/>
                  <a:pt x="293195" y="1931530"/>
                </a:cubicBezTo>
                <a:cubicBezTo>
                  <a:pt x="286521" y="1906952"/>
                  <a:pt x="275123" y="1888346"/>
                  <a:pt x="273945" y="1865415"/>
                </a:cubicBezTo>
                <a:cubicBezTo>
                  <a:pt x="267164" y="1859102"/>
                  <a:pt x="263254" y="1851970"/>
                  <a:pt x="268160" y="1840912"/>
                </a:cubicBezTo>
                <a:cubicBezTo>
                  <a:pt x="259957" y="1818917"/>
                  <a:pt x="248681" y="1818017"/>
                  <a:pt x="252621" y="1799727"/>
                </a:cubicBezTo>
                <a:cubicBezTo>
                  <a:pt x="226965" y="1792544"/>
                  <a:pt x="245972" y="1788427"/>
                  <a:pt x="243268" y="1772366"/>
                </a:cubicBezTo>
                <a:cubicBezTo>
                  <a:pt x="242580" y="1758782"/>
                  <a:pt x="257634" y="1775021"/>
                  <a:pt x="254410" y="1763319"/>
                </a:cubicBezTo>
                <a:cubicBezTo>
                  <a:pt x="245041" y="1754366"/>
                  <a:pt x="260009" y="1745626"/>
                  <a:pt x="249400" y="1736863"/>
                </a:cubicBezTo>
                <a:cubicBezTo>
                  <a:pt x="239452" y="1746887"/>
                  <a:pt x="242075" y="1710984"/>
                  <a:pt x="232034" y="1716250"/>
                </a:cubicBezTo>
                <a:cubicBezTo>
                  <a:pt x="241839" y="1696943"/>
                  <a:pt x="222687" y="1702423"/>
                  <a:pt x="221532" y="1685674"/>
                </a:cubicBezTo>
                <a:cubicBezTo>
                  <a:pt x="224228" y="1675742"/>
                  <a:pt x="223284" y="1670400"/>
                  <a:pt x="215121" y="1667454"/>
                </a:cubicBezTo>
                <a:cubicBezTo>
                  <a:pt x="228910" y="1620847"/>
                  <a:pt x="209136" y="1648291"/>
                  <a:pt x="207944" y="1613562"/>
                </a:cubicBezTo>
                <a:cubicBezTo>
                  <a:pt x="208785" y="1582461"/>
                  <a:pt x="204727" y="1550367"/>
                  <a:pt x="220227" y="1511026"/>
                </a:cubicBezTo>
                <a:cubicBezTo>
                  <a:pt x="225536" y="1502252"/>
                  <a:pt x="224042" y="1489870"/>
                  <a:pt x="216894" y="1483370"/>
                </a:cubicBezTo>
                <a:cubicBezTo>
                  <a:pt x="215663" y="1482252"/>
                  <a:pt x="214307" y="1481352"/>
                  <a:pt x="212870" y="1480704"/>
                </a:cubicBezTo>
                <a:cubicBezTo>
                  <a:pt x="211294" y="1464166"/>
                  <a:pt x="210936" y="1406634"/>
                  <a:pt x="207440" y="1384145"/>
                </a:cubicBezTo>
                <a:cubicBezTo>
                  <a:pt x="202296" y="1371919"/>
                  <a:pt x="183953" y="1361407"/>
                  <a:pt x="191893" y="1345769"/>
                </a:cubicBezTo>
                <a:cubicBezTo>
                  <a:pt x="182175" y="1349539"/>
                  <a:pt x="193813" y="1327478"/>
                  <a:pt x="185123" y="1323526"/>
                </a:cubicBezTo>
                <a:cubicBezTo>
                  <a:pt x="177969" y="1321283"/>
                  <a:pt x="179833" y="1314067"/>
                  <a:pt x="178039" y="1308143"/>
                </a:cubicBezTo>
                <a:cubicBezTo>
                  <a:pt x="171176" y="1303175"/>
                  <a:pt x="168933" y="1274276"/>
                  <a:pt x="171623" y="1264678"/>
                </a:cubicBezTo>
                <a:cubicBezTo>
                  <a:pt x="183641" y="1238216"/>
                  <a:pt x="157020" y="1212085"/>
                  <a:pt x="165849" y="1190826"/>
                </a:cubicBezTo>
                <a:cubicBezTo>
                  <a:pt x="166089" y="1184982"/>
                  <a:pt x="165173" y="1179989"/>
                  <a:pt x="163542" y="1175552"/>
                </a:cubicBezTo>
                <a:lnTo>
                  <a:pt x="157278" y="1164199"/>
                </a:lnTo>
                <a:lnTo>
                  <a:pt x="152094" y="1163115"/>
                </a:lnTo>
                <a:lnTo>
                  <a:pt x="150137" y="1154998"/>
                </a:lnTo>
                <a:lnTo>
                  <a:pt x="148723" y="1153211"/>
                </a:lnTo>
                <a:cubicBezTo>
                  <a:pt x="146000" y="1149806"/>
                  <a:pt x="143447" y="1146365"/>
                  <a:pt x="141505" y="1142589"/>
                </a:cubicBezTo>
                <a:cubicBezTo>
                  <a:pt x="162759" y="1135765"/>
                  <a:pt x="128479" y="1109349"/>
                  <a:pt x="148318" y="1110687"/>
                </a:cubicBezTo>
                <a:cubicBezTo>
                  <a:pt x="141338" y="1088754"/>
                  <a:pt x="162051" y="1095782"/>
                  <a:pt x="138418" y="1079028"/>
                </a:cubicBezTo>
                <a:cubicBezTo>
                  <a:pt x="141422" y="1036249"/>
                  <a:pt x="98800" y="975622"/>
                  <a:pt x="112683" y="934848"/>
                </a:cubicBezTo>
                <a:cubicBezTo>
                  <a:pt x="106253" y="902197"/>
                  <a:pt x="101803" y="908889"/>
                  <a:pt x="99838" y="883115"/>
                </a:cubicBezTo>
                <a:cubicBezTo>
                  <a:pt x="95023" y="841516"/>
                  <a:pt x="99439" y="730242"/>
                  <a:pt x="100540" y="697746"/>
                </a:cubicBezTo>
                <a:cubicBezTo>
                  <a:pt x="103176" y="694835"/>
                  <a:pt x="105075" y="691595"/>
                  <a:pt x="106444" y="688135"/>
                </a:cubicBezTo>
                <a:lnTo>
                  <a:pt x="109021" y="677825"/>
                </a:lnTo>
                <a:lnTo>
                  <a:pt x="108115" y="676718"/>
                </a:lnTo>
                <a:cubicBezTo>
                  <a:pt x="105998" y="671461"/>
                  <a:pt x="106224" y="667939"/>
                  <a:pt x="107483" y="665196"/>
                </a:cubicBezTo>
                <a:lnTo>
                  <a:pt x="109785" y="662360"/>
                </a:lnTo>
                <a:cubicBezTo>
                  <a:pt x="109896" y="659692"/>
                  <a:pt x="110005" y="657024"/>
                  <a:pt x="110116" y="654356"/>
                </a:cubicBezTo>
                <a:lnTo>
                  <a:pt x="112830" y="638326"/>
                </a:lnTo>
                <a:lnTo>
                  <a:pt x="111405" y="635573"/>
                </a:lnTo>
                <a:cubicBezTo>
                  <a:pt x="111766" y="627641"/>
                  <a:pt x="112127" y="619711"/>
                  <a:pt x="112488" y="611779"/>
                </a:cubicBezTo>
                <a:lnTo>
                  <a:pt x="111585" y="611570"/>
                </a:lnTo>
                <a:cubicBezTo>
                  <a:pt x="109585" y="610553"/>
                  <a:pt x="108157" y="608779"/>
                  <a:pt x="107883" y="605373"/>
                </a:cubicBezTo>
                <a:cubicBezTo>
                  <a:pt x="94861" y="612317"/>
                  <a:pt x="102560" y="603925"/>
                  <a:pt x="102896" y="593265"/>
                </a:cubicBezTo>
                <a:cubicBezTo>
                  <a:pt x="82750" y="601672"/>
                  <a:pt x="91829" y="570358"/>
                  <a:pt x="80049" y="566796"/>
                </a:cubicBezTo>
                <a:cubicBezTo>
                  <a:pt x="80751" y="558777"/>
                  <a:pt x="81127" y="550449"/>
                  <a:pt x="81076" y="542003"/>
                </a:cubicBezTo>
                <a:lnTo>
                  <a:pt x="80782" y="537065"/>
                </a:lnTo>
                <a:lnTo>
                  <a:pt x="80570" y="536988"/>
                </a:lnTo>
                <a:cubicBezTo>
                  <a:pt x="80066" y="535962"/>
                  <a:pt x="79803" y="534356"/>
                  <a:pt x="79849" y="531824"/>
                </a:cubicBezTo>
                <a:cubicBezTo>
                  <a:pt x="79982" y="530571"/>
                  <a:pt x="80115" y="529316"/>
                  <a:pt x="80248" y="528062"/>
                </a:cubicBezTo>
                <a:lnTo>
                  <a:pt x="79678" y="518485"/>
                </a:lnTo>
                <a:lnTo>
                  <a:pt x="78110" y="515331"/>
                </a:lnTo>
                <a:lnTo>
                  <a:pt x="75508" y="514285"/>
                </a:lnTo>
                <a:cubicBezTo>
                  <a:pt x="75584" y="513984"/>
                  <a:pt x="75661" y="513684"/>
                  <a:pt x="75737" y="513383"/>
                </a:cubicBezTo>
                <a:cubicBezTo>
                  <a:pt x="79718" y="506428"/>
                  <a:pt x="85962" y="504061"/>
                  <a:pt x="67686" y="496217"/>
                </a:cubicBezTo>
                <a:cubicBezTo>
                  <a:pt x="73835" y="480415"/>
                  <a:pt x="62846" y="477844"/>
                  <a:pt x="57500" y="456819"/>
                </a:cubicBezTo>
                <a:cubicBezTo>
                  <a:pt x="63701" y="447662"/>
                  <a:pt x="60737" y="440645"/>
                  <a:pt x="54845" y="433921"/>
                </a:cubicBezTo>
                <a:cubicBezTo>
                  <a:pt x="56529" y="413153"/>
                  <a:pt x="47616" y="394670"/>
                  <a:pt x="44096" y="371565"/>
                </a:cubicBezTo>
                <a:cubicBezTo>
                  <a:pt x="51167" y="346102"/>
                  <a:pt x="34355" y="333950"/>
                  <a:pt x="30662" y="309255"/>
                </a:cubicBezTo>
                <a:cubicBezTo>
                  <a:pt x="44431" y="287121"/>
                  <a:pt x="16060" y="292131"/>
                  <a:pt x="9126" y="279695"/>
                </a:cubicBezTo>
                <a:lnTo>
                  <a:pt x="8321" y="276131"/>
                </a:lnTo>
                <a:cubicBezTo>
                  <a:pt x="8847" y="272979"/>
                  <a:pt x="9373" y="269827"/>
                  <a:pt x="9898" y="266675"/>
                </a:cubicBezTo>
                <a:lnTo>
                  <a:pt x="11114" y="263164"/>
                </a:lnTo>
                <a:cubicBezTo>
                  <a:pt x="11719" y="260728"/>
                  <a:pt x="11824" y="259088"/>
                  <a:pt x="11568" y="257930"/>
                </a:cubicBezTo>
                <a:lnTo>
                  <a:pt x="11381" y="257787"/>
                </a:lnTo>
                <a:cubicBezTo>
                  <a:pt x="11652" y="256160"/>
                  <a:pt x="11923" y="254537"/>
                  <a:pt x="12194" y="252911"/>
                </a:cubicBezTo>
                <a:cubicBezTo>
                  <a:pt x="14019" y="244718"/>
                  <a:pt x="16224" y="236781"/>
                  <a:pt x="18675" y="229244"/>
                </a:cubicBezTo>
                <a:cubicBezTo>
                  <a:pt x="8172" y="221970"/>
                  <a:pt x="23817" y="194608"/>
                  <a:pt x="2640" y="196202"/>
                </a:cubicBezTo>
                <a:cubicBezTo>
                  <a:pt x="5326" y="185991"/>
                  <a:pt x="14567" y="180370"/>
                  <a:pt x="545" y="182861"/>
                </a:cubicBezTo>
                <a:lnTo>
                  <a:pt x="0" y="181059"/>
                </a:lnTo>
                <a:lnTo>
                  <a:pt x="3636" y="175332"/>
                </a:lnTo>
                <a:cubicBezTo>
                  <a:pt x="5514" y="169067"/>
                  <a:pt x="7319" y="163340"/>
                  <a:pt x="9730" y="168283"/>
                </a:cubicBezTo>
                <a:cubicBezTo>
                  <a:pt x="17022" y="161170"/>
                  <a:pt x="9064" y="152053"/>
                  <a:pt x="15636" y="144668"/>
                </a:cubicBezTo>
                <a:cubicBezTo>
                  <a:pt x="18849" y="134303"/>
                  <a:pt x="8085" y="147849"/>
                  <a:pt x="9994" y="135578"/>
                </a:cubicBezTo>
                <a:cubicBezTo>
                  <a:pt x="9962" y="134513"/>
                  <a:pt x="9930" y="133450"/>
                  <a:pt x="9899" y="132385"/>
                </a:cubicBezTo>
                <a:lnTo>
                  <a:pt x="11353" y="127078"/>
                </a:lnTo>
                <a:lnTo>
                  <a:pt x="14188" y="125083"/>
                </a:lnTo>
                <a:cubicBezTo>
                  <a:pt x="16003" y="122834"/>
                  <a:pt x="16999" y="119498"/>
                  <a:pt x="16135" y="113721"/>
                </a:cubicBezTo>
                <a:lnTo>
                  <a:pt x="15735" y="112842"/>
                </a:lnTo>
                <a:lnTo>
                  <a:pt x="18588" y="111486"/>
                </a:lnTo>
                <a:lnTo>
                  <a:pt x="20607" y="102893"/>
                </a:lnTo>
                <a:lnTo>
                  <a:pt x="28060" y="95828"/>
                </a:lnTo>
                <a:lnTo>
                  <a:pt x="27113" y="91046"/>
                </a:lnTo>
                <a:lnTo>
                  <a:pt x="24346" y="90965"/>
                </a:lnTo>
                <a:lnTo>
                  <a:pt x="32394" y="75337"/>
                </a:lnTo>
                <a:cubicBezTo>
                  <a:pt x="30690" y="64913"/>
                  <a:pt x="33807" y="58748"/>
                  <a:pt x="38546" y="53557"/>
                </a:cubicBezTo>
                <a:cubicBezTo>
                  <a:pt x="40162" y="43198"/>
                  <a:pt x="43182" y="34022"/>
                  <a:pt x="46634" y="24714"/>
                </a:cubicBezTo>
                <a:close/>
              </a:path>
            </a:pathLst>
          </a:custGeom>
        </p:spPr>
      </p:pic>
      <p:sp>
        <p:nvSpPr>
          <p:cNvPr id="2" name="Прямоугольник 1"/>
          <p:cNvSpPr/>
          <p:nvPr/>
        </p:nvSpPr>
        <p:spPr>
          <a:xfrm>
            <a:off x="3654922" y="2100038"/>
            <a:ext cx="84643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Между тем, в Северной Америке, производство говядины увеличится не более чем на 0,5 млн тонн. </a:t>
            </a:r>
          </a:p>
          <a:p>
            <a:endParaRPr lang="ru-RU" sz="2000" dirty="0">
              <a:solidFill>
                <a:prstClr val="black"/>
              </a:solidFill>
            </a:endParaRPr>
          </a:p>
          <a:p>
            <a:r>
              <a:rPr lang="ru-RU" sz="2000" dirty="0">
                <a:solidFill>
                  <a:prstClr val="black"/>
                </a:solidFill>
              </a:rPr>
              <a:t>Все страны Латинской Америки увеличат производство говядины на 11% (не более 2 млн тонн). </a:t>
            </a:r>
          </a:p>
          <a:p>
            <a:endParaRPr lang="ru-RU" sz="2000" dirty="0">
              <a:solidFill>
                <a:prstClr val="black"/>
              </a:solidFill>
            </a:endParaRPr>
          </a:p>
          <a:p>
            <a:r>
              <a:rPr lang="ru-RU" sz="2000" dirty="0">
                <a:solidFill>
                  <a:prstClr val="black"/>
                </a:solidFill>
              </a:rPr>
              <a:t>Производство в США и Европейском союзе снижается из-за сокращения поголовья коров. </a:t>
            </a:r>
          </a:p>
          <a:p>
            <a:endParaRPr lang="ru-RU" sz="2000" dirty="0">
              <a:solidFill>
                <a:prstClr val="black"/>
              </a:solidFill>
            </a:endParaRPr>
          </a:p>
          <a:p>
            <a:r>
              <a:rPr lang="ru-RU" sz="2000" dirty="0">
                <a:solidFill>
                  <a:schemeClr val="tx2"/>
                </a:solidFill>
              </a:rPr>
              <a:t>Странами способными нарастить существенно поголовье мясного скота остаются Россия и страны Центральной Азии </a:t>
            </a:r>
            <a:endParaRPr lang="ru-RU" sz="2000" dirty="0">
              <a:solidFill>
                <a:prstClr val="black"/>
              </a:solidFill>
            </a:endParaRPr>
          </a:p>
          <a:p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54923" y="925033"/>
            <a:ext cx="82263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По расчетам ФАО, для обеспечения растущего спроса производство говядины в мире до 2031 года должно вырасти на 8% (или на 6 млн тонн) до 76 млн тонн.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98706E-3DE8-B2B5-0D72-F7C4328A82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9550" y="52092"/>
            <a:ext cx="707197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4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/>
          <a:srcRect t="13235"/>
          <a:stretch/>
        </p:blipFill>
        <p:spPr>
          <a:xfrm>
            <a:off x="3833" y="0"/>
            <a:ext cx="11414149" cy="6858000"/>
          </a:xfrm>
          <a:custGeom>
            <a:avLst/>
            <a:gdLst/>
            <a:ahLst/>
            <a:cxnLst/>
            <a:rect l="l" t="t" r="r" b="b"/>
            <a:pathLst>
              <a:path w="7037119" h="6857999">
                <a:moveTo>
                  <a:pt x="0" y="0"/>
                </a:moveTo>
                <a:lnTo>
                  <a:pt x="6964192" y="0"/>
                </a:lnTo>
                <a:lnTo>
                  <a:pt x="6958160" y="70714"/>
                </a:lnTo>
                <a:cubicBezTo>
                  <a:pt x="6951001" y="105084"/>
                  <a:pt x="6926062" y="125041"/>
                  <a:pt x="6922034" y="154825"/>
                </a:cubicBezTo>
                <a:cubicBezTo>
                  <a:pt x="6888738" y="184083"/>
                  <a:pt x="6875225" y="272154"/>
                  <a:pt x="6864029" y="301580"/>
                </a:cubicBezTo>
                <a:cubicBezTo>
                  <a:pt x="6850541" y="382476"/>
                  <a:pt x="6857766" y="543626"/>
                  <a:pt x="6842156" y="642469"/>
                </a:cubicBezTo>
                <a:cubicBezTo>
                  <a:pt x="6828250" y="715553"/>
                  <a:pt x="6832569" y="729947"/>
                  <a:pt x="6802087" y="818449"/>
                </a:cubicBezTo>
                <a:cubicBezTo>
                  <a:pt x="6828151" y="830541"/>
                  <a:pt x="6801214" y="859084"/>
                  <a:pt x="6798684" y="875396"/>
                </a:cubicBezTo>
                <a:cubicBezTo>
                  <a:pt x="6792414" y="895056"/>
                  <a:pt x="6762852" y="912465"/>
                  <a:pt x="6756983" y="952375"/>
                </a:cubicBezTo>
                <a:lnTo>
                  <a:pt x="6758478" y="972424"/>
                </a:lnTo>
                <a:lnTo>
                  <a:pt x="6752651" y="996407"/>
                </a:lnTo>
                <a:cubicBezTo>
                  <a:pt x="6744201" y="1040546"/>
                  <a:pt x="6736270" y="1086165"/>
                  <a:pt x="6716997" y="1091248"/>
                </a:cubicBezTo>
                <a:cubicBezTo>
                  <a:pt x="6678332" y="1122349"/>
                  <a:pt x="6707411" y="1240829"/>
                  <a:pt x="6657090" y="1307489"/>
                </a:cubicBezTo>
                <a:cubicBezTo>
                  <a:pt x="6621135" y="1444387"/>
                  <a:pt x="6524184" y="1590429"/>
                  <a:pt x="6508075" y="1709568"/>
                </a:cubicBezTo>
                <a:cubicBezTo>
                  <a:pt x="6474780" y="1738828"/>
                  <a:pt x="6473953" y="1782449"/>
                  <a:pt x="6462759" y="1811874"/>
                </a:cubicBezTo>
                <a:cubicBezTo>
                  <a:pt x="6449270" y="1892769"/>
                  <a:pt x="6399402" y="2130120"/>
                  <a:pt x="6383790" y="2228963"/>
                </a:cubicBezTo>
                <a:cubicBezTo>
                  <a:pt x="6369883" y="2302046"/>
                  <a:pt x="6399578" y="2316440"/>
                  <a:pt x="6369096" y="2404942"/>
                </a:cubicBezTo>
                <a:cubicBezTo>
                  <a:pt x="6395161" y="2417035"/>
                  <a:pt x="6368224" y="2445577"/>
                  <a:pt x="6365696" y="2461889"/>
                </a:cubicBezTo>
                <a:cubicBezTo>
                  <a:pt x="6359423" y="2481550"/>
                  <a:pt x="6329861" y="2498958"/>
                  <a:pt x="6323990" y="2538869"/>
                </a:cubicBezTo>
                <a:cubicBezTo>
                  <a:pt x="6317721" y="2603362"/>
                  <a:pt x="6317811" y="2723423"/>
                  <a:pt x="6299971" y="2852842"/>
                </a:cubicBezTo>
                <a:cubicBezTo>
                  <a:pt x="6296888" y="2889820"/>
                  <a:pt x="6314227" y="2924069"/>
                  <a:pt x="6305256" y="2965146"/>
                </a:cubicBezTo>
                <a:lnTo>
                  <a:pt x="6297430" y="3010980"/>
                </a:lnTo>
                <a:lnTo>
                  <a:pt x="6301903" y="3017531"/>
                </a:lnTo>
                <a:lnTo>
                  <a:pt x="6312288" y="3141762"/>
                </a:lnTo>
                <a:cubicBezTo>
                  <a:pt x="6310891" y="3148458"/>
                  <a:pt x="6311653" y="3156601"/>
                  <a:pt x="6317307" y="3167974"/>
                </a:cubicBezTo>
                <a:lnTo>
                  <a:pt x="6319343" y="3170223"/>
                </a:lnTo>
                <a:lnTo>
                  <a:pt x="6388791" y="3425292"/>
                </a:lnTo>
                <a:cubicBezTo>
                  <a:pt x="6411564" y="3519098"/>
                  <a:pt x="6451294" y="3670230"/>
                  <a:pt x="6473625" y="3778499"/>
                </a:cubicBezTo>
                <a:cubicBezTo>
                  <a:pt x="6461715" y="3876413"/>
                  <a:pt x="6479795" y="3911499"/>
                  <a:pt x="6488572" y="4010514"/>
                </a:cubicBezTo>
                <a:cubicBezTo>
                  <a:pt x="6537658" y="4041328"/>
                  <a:pt x="6522549" y="4094791"/>
                  <a:pt x="6542727" y="4142824"/>
                </a:cubicBezTo>
                <a:cubicBezTo>
                  <a:pt x="6562367" y="4174785"/>
                  <a:pt x="6560025" y="4194356"/>
                  <a:pt x="6574700" y="4253089"/>
                </a:cubicBezTo>
                <a:lnTo>
                  <a:pt x="6630782" y="4495230"/>
                </a:lnTo>
                <a:cubicBezTo>
                  <a:pt x="6629041" y="4518096"/>
                  <a:pt x="6642831" y="4583613"/>
                  <a:pt x="6657121" y="4592798"/>
                </a:cubicBezTo>
                <a:cubicBezTo>
                  <a:pt x="6662404" y="4605798"/>
                  <a:pt x="6661388" y="4622935"/>
                  <a:pt x="6675304" y="4625784"/>
                </a:cubicBezTo>
                <a:cubicBezTo>
                  <a:pt x="6692614" y="4632048"/>
                  <a:pt x="6678575" y="4686348"/>
                  <a:pt x="6695194" y="4674587"/>
                </a:cubicBezTo>
                <a:cubicBezTo>
                  <a:pt x="6692850" y="4684186"/>
                  <a:pt x="6692968" y="4695174"/>
                  <a:pt x="6694674" y="4706669"/>
                </a:cubicBezTo>
                <a:lnTo>
                  <a:pt x="6696125" y="4712312"/>
                </a:lnTo>
                <a:lnTo>
                  <a:pt x="6683308" y="4752491"/>
                </a:lnTo>
                <a:cubicBezTo>
                  <a:pt x="6668335" y="4814629"/>
                  <a:pt x="6667993" y="4870176"/>
                  <a:pt x="6662625" y="4924134"/>
                </a:cubicBezTo>
                <a:cubicBezTo>
                  <a:pt x="6658601" y="5004697"/>
                  <a:pt x="6700287" y="4943260"/>
                  <a:pt x="6666282" y="5049729"/>
                </a:cubicBezTo>
                <a:cubicBezTo>
                  <a:pt x="6680923" y="5057425"/>
                  <a:pt x="6681720" y="5069899"/>
                  <a:pt x="6674923" y="5092608"/>
                </a:cubicBezTo>
                <a:cubicBezTo>
                  <a:pt x="6674055" y="5131530"/>
                  <a:pt x="6710642" y="5120894"/>
                  <a:pt x="6688949" y="5164561"/>
                </a:cubicBezTo>
                <a:lnTo>
                  <a:pt x="6713476" y="5227429"/>
                </a:lnTo>
                <a:cubicBezTo>
                  <a:pt x="6707551" y="5224995"/>
                  <a:pt x="6700321" y="5279972"/>
                  <a:pt x="6699741" y="5295738"/>
                </a:cubicBezTo>
                <a:cubicBezTo>
                  <a:pt x="6701613" y="5328539"/>
                  <a:pt x="6674230" y="5338382"/>
                  <a:pt x="6698438" y="5353315"/>
                </a:cubicBezTo>
                <a:lnTo>
                  <a:pt x="6705394" y="5356747"/>
                </a:lnTo>
                <a:cubicBezTo>
                  <a:pt x="6705576" y="5359175"/>
                  <a:pt x="6705758" y="5361603"/>
                  <a:pt x="6705941" y="5364029"/>
                </a:cubicBezTo>
                <a:cubicBezTo>
                  <a:pt x="6705372" y="5367899"/>
                  <a:pt x="6703413" y="5370023"/>
                  <a:pt x="6698760" y="5369188"/>
                </a:cubicBezTo>
                <a:cubicBezTo>
                  <a:pt x="6715543" y="5400565"/>
                  <a:pt x="6682626" y="5434448"/>
                  <a:pt x="6674560" y="5465115"/>
                </a:cubicBezTo>
                <a:cubicBezTo>
                  <a:pt x="6691190" y="5489165"/>
                  <a:pt x="6702277" y="5478984"/>
                  <a:pt x="6698322" y="5543278"/>
                </a:cubicBezTo>
                <a:lnTo>
                  <a:pt x="6673987" y="5606762"/>
                </a:lnTo>
                <a:lnTo>
                  <a:pt x="6665359" y="5656986"/>
                </a:lnTo>
                <a:lnTo>
                  <a:pt x="6718420" y="5747675"/>
                </a:lnTo>
                <a:cubicBezTo>
                  <a:pt x="6736039" y="5788270"/>
                  <a:pt x="6794550" y="5740224"/>
                  <a:pt x="6786357" y="5797270"/>
                </a:cubicBezTo>
                <a:cubicBezTo>
                  <a:pt x="6803000" y="5835160"/>
                  <a:pt x="6831082" y="5856958"/>
                  <a:pt x="6834299" y="5897781"/>
                </a:cubicBezTo>
                <a:cubicBezTo>
                  <a:pt x="6850938" y="5902014"/>
                  <a:pt x="6860579" y="5910872"/>
                  <a:pt x="6848771" y="5936497"/>
                </a:cubicBezTo>
                <a:lnTo>
                  <a:pt x="6883460" y="6064046"/>
                </a:lnTo>
                <a:cubicBezTo>
                  <a:pt x="6906450" y="6070324"/>
                  <a:pt x="6870051" y="6102610"/>
                  <a:pt x="6896072" y="6107188"/>
                </a:cubicBezTo>
                <a:cubicBezTo>
                  <a:pt x="6912283" y="6129421"/>
                  <a:pt x="6963567" y="6167207"/>
                  <a:pt x="6980725" y="6197444"/>
                </a:cubicBezTo>
                <a:cubicBezTo>
                  <a:pt x="6947762" y="6297975"/>
                  <a:pt x="6995609" y="6226141"/>
                  <a:pt x="6999028" y="6288610"/>
                </a:cubicBezTo>
                <a:cubicBezTo>
                  <a:pt x="6997432" y="6346629"/>
                  <a:pt x="7058551" y="6337651"/>
                  <a:pt x="7021306" y="6426700"/>
                </a:cubicBezTo>
                <a:cubicBezTo>
                  <a:pt x="7020466" y="6447474"/>
                  <a:pt x="7026793" y="6469543"/>
                  <a:pt x="7033259" y="6489284"/>
                </a:cubicBezTo>
                <a:lnTo>
                  <a:pt x="7037119" y="6501140"/>
                </a:lnTo>
                <a:lnTo>
                  <a:pt x="7037119" y="6557754"/>
                </a:lnTo>
                <a:lnTo>
                  <a:pt x="7031649" y="6569925"/>
                </a:lnTo>
                <a:cubicBezTo>
                  <a:pt x="7023197" y="6591634"/>
                  <a:pt x="7028560" y="6588450"/>
                  <a:pt x="7011548" y="6615002"/>
                </a:cubicBezTo>
                <a:cubicBezTo>
                  <a:pt x="7016567" y="6637881"/>
                  <a:pt x="7011534" y="6732922"/>
                  <a:pt x="7021837" y="6743644"/>
                </a:cubicBezTo>
                <a:cubicBezTo>
                  <a:pt x="7023032" y="6757943"/>
                  <a:pt x="7005198" y="6842091"/>
                  <a:pt x="7006394" y="6856390"/>
                </a:cubicBezTo>
                <a:lnTo>
                  <a:pt x="7037119" y="6856494"/>
                </a:lnTo>
                <a:lnTo>
                  <a:pt x="7037119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512E8-4A64-BDDA-B458-1E9B69675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96" y="120397"/>
            <a:ext cx="11377260" cy="850106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Сложности предприятий в текущей ситуации на рынке скота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E8FCE0-2783-7ED1-113A-FD1452E77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911" y="1483298"/>
            <a:ext cx="9216975" cy="4247043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Предприятия регионов России, строящие свои планы по наращиванию поголовья специализированного мясного КРС:</a:t>
            </a:r>
          </a:p>
          <a:p>
            <a:r>
              <a:rPr lang="ru-RU" sz="2400" dirty="0"/>
              <a:t>требуют финансовой поддержки со стороны государства (дешевые кредиты, субсидии и дотации), </a:t>
            </a:r>
          </a:p>
          <a:p>
            <a:r>
              <a:rPr lang="ru-RU" sz="2400" dirty="0"/>
              <a:t>указывают на недостаток квалифицированных специалистов по всем этапам производственного процесса и длительную окупаемость производства,</a:t>
            </a:r>
          </a:p>
          <a:p>
            <a:r>
              <a:rPr lang="ru-RU" sz="2400" dirty="0"/>
              <a:t>несмотря на отсутствие опыта продаж такого сложного продукта включают в свой цикл все этапы производства, в расчете окупить все затраты на конечном этапе реализации охлаждённой говядины.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3976F9-36C4-BFA8-3A6B-464E868CB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9550" y="52092"/>
            <a:ext cx="707197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1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/>
          <a:srcRect t="13235"/>
          <a:stretch/>
        </p:blipFill>
        <p:spPr>
          <a:xfrm>
            <a:off x="3833" y="0"/>
            <a:ext cx="11414149" cy="6858000"/>
          </a:xfrm>
          <a:custGeom>
            <a:avLst/>
            <a:gdLst/>
            <a:ahLst/>
            <a:cxnLst/>
            <a:rect l="l" t="t" r="r" b="b"/>
            <a:pathLst>
              <a:path w="7037119" h="6857999">
                <a:moveTo>
                  <a:pt x="0" y="0"/>
                </a:moveTo>
                <a:lnTo>
                  <a:pt x="6964192" y="0"/>
                </a:lnTo>
                <a:lnTo>
                  <a:pt x="6958160" y="70714"/>
                </a:lnTo>
                <a:cubicBezTo>
                  <a:pt x="6951001" y="105084"/>
                  <a:pt x="6926062" y="125041"/>
                  <a:pt x="6922034" y="154825"/>
                </a:cubicBezTo>
                <a:cubicBezTo>
                  <a:pt x="6888738" y="184083"/>
                  <a:pt x="6875225" y="272154"/>
                  <a:pt x="6864029" y="301580"/>
                </a:cubicBezTo>
                <a:cubicBezTo>
                  <a:pt x="6850541" y="382476"/>
                  <a:pt x="6857766" y="543626"/>
                  <a:pt x="6842156" y="642469"/>
                </a:cubicBezTo>
                <a:cubicBezTo>
                  <a:pt x="6828250" y="715553"/>
                  <a:pt x="6832569" y="729947"/>
                  <a:pt x="6802087" y="818449"/>
                </a:cubicBezTo>
                <a:cubicBezTo>
                  <a:pt x="6828151" y="830541"/>
                  <a:pt x="6801214" y="859084"/>
                  <a:pt x="6798684" y="875396"/>
                </a:cubicBezTo>
                <a:cubicBezTo>
                  <a:pt x="6792414" y="895056"/>
                  <a:pt x="6762852" y="912465"/>
                  <a:pt x="6756983" y="952375"/>
                </a:cubicBezTo>
                <a:lnTo>
                  <a:pt x="6758478" y="972424"/>
                </a:lnTo>
                <a:lnTo>
                  <a:pt x="6752651" y="996407"/>
                </a:lnTo>
                <a:cubicBezTo>
                  <a:pt x="6744201" y="1040546"/>
                  <a:pt x="6736270" y="1086165"/>
                  <a:pt x="6716997" y="1091248"/>
                </a:cubicBezTo>
                <a:cubicBezTo>
                  <a:pt x="6678332" y="1122349"/>
                  <a:pt x="6707411" y="1240829"/>
                  <a:pt x="6657090" y="1307489"/>
                </a:cubicBezTo>
                <a:cubicBezTo>
                  <a:pt x="6621135" y="1444387"/>
                  <a:pt x="6524184" y="1590429"/>
                  <a:pt x="6508075" y="1709568"/>
                </a:cubicBezTo>
                <a:cubicBezTo>
                  <a:pt x="6474780" y="1738828"/>
                  <a:pt x="6473953" y="1782449"/>
                  <a:pt x="6462759" y="1811874"/>
                </a:cubicBezTo>
                <a:cubicBezTo>
                  <a:pt x="6449270" y="1892769"/>
                  <a:pt x="6399402" y="2130120"/>
                  <a:pt x="6383790" y="2228963"/>
                </a:cubicBezTo>
                <a:cubicBezTo>
                  <a:pt x="6369883" y="2302046"/>
                  <a:pt x="6399578" y="2316440"/>
                  <a:pt x="6369096" y="2404942"/>
                </a:cubicBezTo>
                <a:cubicBezTo>
                  <a:pt x="6395161" y="2417035"/>
                  <a:pt x="6368224" y="2445577"/>
                  <a:pt x="6365696" y="2461889"/>
                </a:cubicBezTo>
                <a:cubicBezTo>
                  <a:pt x="6359423" y="2481550"/>
                  <a:pt x="6329861" y="2498958"/>
                  <a:pt x="6323990" y="2538869"/>
                </a:cubicBezTo>
                <a:cubicBezTo>
                  <a:pt x="6317721" y="2603362"/>
                  <a:pt x="6317811" y="2723423"/>
                  <a:pt x="6299971" y="2852842"/>
                </a:cubicBezTo>
                <a:cubicBezTo>
                  <a:pt x="6296888" y="2889820"/>
                  <a:pt x="6314227" y="2924069"/>
                  <a:pt x="6305256" y="2965146"/>
                </a:cubicBezTo>
                <a:lnTo>
                  <a:pt x="6297430" y="3010980"/>
                </a:lnTo>
                <a:lnTo>
                  <a:pt x="6301903" y="3017531"/>
                </a:lnTo>
                <a:lnTo>
                  <a:pt x="6312288" y="3141762"/>
                </a:lnTo>
                <a:cubicBezTo>
                  <a:pt x="6310891" y="3148458"/>
                  <a:pt x="6311653" y="3156601"/>
                  <a:pt x="6317307" y="3167974"/>
                </a:cubicBezTo>
                <a:lnTo>
                  <a:pt x="6319343" y="3170223"/>
                </a:lnTo>
                <a:lnTo>
                  <a:pt x="6388791" y="3425292"/>
                </a:lnTo>
                <a:cubicBezTo>
                  <a:pt x="6411564" y="3519098"/>
                  <a:pt x="6451294" y="3670230"/>
                  <a:pt x="6473625" y="3778499"/>
                </a:cubicBezTo>
                <a:cubicBezTo>
                  <a:pt x="6461715" y="3876413"/>
                  <a:pt x="6479795" y="3911499"/>
                  <a:pt x="6488572" y="4010514"/>
                </a:cubicBezTo>
                <a:cubicBezTo>
                  <a:pt x="6537658" y="4041328"/>
                  <a:pt x="6522549" y="4094791"/>
                  <a:pt x="6542727" y="4142824"/>
                </a:cubicBezTo>
                <a:cubicBezTo>
                  <a:pt x="6562367" y="4174785"/>
                  <a:pt x="6560025" y="4194356"/>
                  <a:pt x="6574700" y="4253089"/>
                </a:cubicBezTo>
                <a:lnTo>
                  <a:pt x="6630782" y="4495230"/>
                </a:lnTo>
                <a:cubicBezTo>
                  <a:pt x="6629041" y="4518096"/>
                  <a:pt x="6642831" y="4583613"/>
                  <a:pt x="6657121" y="4592798"/>
                </a:cubicBezTo>
                <a:cubicBezTo>
                  <a:pt x="6662404" y="4605798"/>
                  <a:pt x="6661388" y="4622935"/>
                  <a:pt x="6675304" y="4625784"/>
                </a:cubicBezTo>
                <a:cubicBezTo>
                  <a:pt x="6692614" y="4632048"/>
                  <a:pt x="6678575" y="4686348"/>
                  <a:pt x="6695194" y="4674587"/>
                </a:cubicBezTo>
                <a:cubicBezTo>
                  <a:pt x="6692850" y="4684186"/>
                  <a:pt x="6692968" y="4695174"/>
                  <a:pt x="6694674" y="4706669"/>
                </a:cubicBezTo>
                <a:lnTo>
                  <a:pt x="6696125" y="4712312"/>
                </a:lnTo>
                <a:lnTo>
                  <a:pt x="6683308" y="4752491"/>
                </a:lnTo>
                <a:cubicBezTo>
                  <a:pt x="6668335" y="4814629"/>
                  <a:pt x="6667993" y="4870176"/>
                  <a:pt x="6662625" y="4924134"/>
                </a:cubicBezTo>
                <a:cubicBezTo>
                  <a:pt x="6658601" y="5004697"/>
                  <a:pt x="6700287" y="4943260"/>
                  <a:pt x="6666282" y="5049729"/>
                </a:cubicBezTo>
                <a:cubicBezTo>
                  <a:pt x="6680923" y="5057425"/>
                  <a:pt x="6681720" y="5069899"/>
                  <a:pt x="6674923" y="5092608"/>
                </a:cubicBezTo>
                <a:cubicBezTo>
                  <a:pt x="6674055" y="5131530"/>
                  <a:pt x="6710642" y="5120894"/>
                  <a:pt x="6688949" y="5164561"/>
                </a:cubicBezTo>
                <a:lnTo>
                  <a:pt x="6713476" y="5227429"/>
                </a:lnTo>
                <a:cubicBezTo>
                  <a:pt x="6707551" y="5224995"/>
                  <a:pt x="6700321" y="5279972"/>
                  <a:pt x="6699741" y="5295738"/>
                </a:cubicBezTo>
                <a:cubicBezTo>
                  <a:pt x="6701613" y="5328539"/>
                  <a:pt x="6674230" y="5338382"/>
                  <a:pt x="6698438" y="5353315"/>
                </a:cubicBezTo>
                <a:lnTo>
                  <a:pt x="6705394" y="5356747"/>
                </a:lnTo>
                <a:cubicBezTo>
                  <a:pt x="6705576" y="5359175"/>
                  <a:pt x="6705758" y="5361603"/>
                  <a:pt x="6705941" y="5364029"/>
                </a:cubicBezTo>
                <a:cubicBezTo>
                  <a:pt x="6705372" y="5367899"/>
                  <a:pt x="6703413" y="5370023"/>
                  <a:pt x="6698760" y="5369188"/>
                </a:cubicBezTo>
                <a:cubicBezTo>
                  <a:pt x="6715543" y="5400565"/>
                  <a:pt x="6682626" y="5434448"/>
                  <a:pt x="6674560" y="5465115"/>
                </a:cubicBezTo>
                <a:cubicBezTo>
                  <a:pt x="6691190" y="5489165"/>
                  <a:pt x="6702277" y="5478984"/>
                  <a:pt x="6698322" y="5543278"/>
                </a:cubicBezTo>
                <a:lnTo>
                  <a:pt x="6673987" y="5606762"/>
                </a:lnTo>
                <a:lnTo>
                  <a:pt x="6665359" y="5656986"/>
                </a:lnTo>
                <a:lnTo>
                  <a:pt x="6718420" y="5747675"/>
                </a:lnTo>
                <a:cubicBezTo>
                  <a:pt x="6736039" y="5788270"/>
                  <a:pt x="6794550" y="5740224"/>
                  <a:pt x="6786357" y="5797270"/>
                </a:cubicBezTo>
                <a:cubicBezTo>
                  <a:pt x="6803000" y="5835160"/>
                  <a:pt x="6831082" y="5856958"/>
                  <a:pt x="6834299" y="5897781"/>
                </a:cubicBezTo>
                <a:cubicBezTo>
                  <a:pt x="6850938" y="5902014"/>
                  <a:pt x="6860579" y="5910872"/>
                  <a:pt x="6848771" y="5936497"/>
                </a:cubicBezTo>
                <a:lnTo>
                  <a:pt x="6883460" y="6064046"/>
                </a:lnTo>
                <a:cubicBezTo>
                  <a:pt x="6906450" y="6070324"/>
                  <a:pt x="6870051" y="6102610"/>
                  <a:pt x="6896072" y="6107188"/>
                </a:cubicBezTo>
                <a:cubicBezTo>
                  <a:pt x="6912283" y="6129421"/>
                  <a:pt x="6963567" y="6167207"/>
                  <a:pt x="6980725" y="6197444"/>
                </a:cubicBezTo>
                <a:cubicBezTo>
                  <a:pt x="6947762" y="6297975"/>
                  <a:pt x="6995609" y="6226141"/>
                  <a:pt x="6999028" y="6288610"/>
                </a:cubicBezTo>
                <a:cubicBezTo>
                  <a:pt x="6997432" y="6346629"/>
                  <a:pt x="7058551" y="6337651"/>
                  <a:pt x="7021306" y="6426700"/>
                </a:cubicBezTo>
                <a:cubicBezTo>
                  <a:pt x="7020466" y="6447474"/>
                  <a:pt x="7026793" y="6469543"/>
                  <a:pt x="7033259" y="6489284"/>
                </a:cubicBezTo>
                <a:lnTo>
                  <a:pt x="7037119" y="6501140"/>
                </a:lnTo>
                <a:lnTo>
                  <a:pt x="7037119" y="6557754"/>
                </a:lnTo>
                <a:lnTo>
                  <a:pt x="7031649" y="6569925"/>
                </a:lnTo>
                <a:cubicBezTo>
                  <a:pt x="7023197" y="6591634"/>
                  <a:pt x="7028560" y="6588450"/>
                  <a:pt x="7011548" y="6615002"/>
                </a:cubicBezTo>
                <a:cubicBezTo>
                  <a:pt x="7016567" y="6637881"/>
                  <a:pt x="7011534" y="6732922"/>
                  <a:pt x="7021837" y="6743644"/>
                </a:cubicBezTo>
                <a:cubicBezTo>
                  <a:pt x="7023032" y="6757943"/>
                  <a:pt x="7005198" y="6842091"/>
                  <a:pt x="7006394" y="6856390"/>
                </a:cubicBezTo>
                <a:lnTo>
                  <a:pt x="7037119" y="6856494"/>
                </a:lnTo>
                <a:lnTo>
                  <a:pt x="7037119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512E8-4A64-BDDA-B458-1E9B69675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96" y="120397"/>
            <a:ext cx="11377260" cy="850106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Сложности в текущей ситуации на рынке оборота и продажи скота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E8FCE0-2783-7ED1-113A-FD1452E77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911" y="1223416"/>
            <a:ext cx="9409481" cy="4247043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Autofit/>
          </a:bodyPr>
          <a:lstStyle/>
          <a:p>
            <a:r>
              <a:rPr lang="ru-RU" sz="2400" dirty="0"/>
              <a:t>Современные формы продаж скота существенно ограничены поиском покупателей через посредников, чаты и телефонные звонки.</a:t>
            </a:r>
          </a:p>
          <a:p>
            <a:r>
              <a:rPr lang="ru-RU" sz="2400" dirty="0"/>
              <a:t>В переговорах доминируют «способности договориться», когда требуется справедливый сбалансированный баланс спроса и предложений большого числа заинтересованных продавцов и покупателей.</a:t>
            </a:r>
          </a:p>
          <a:p>
            <a:r>
              <a:rPr lang="ru-RU" sz="2400" dirty="0"/>
              <a:t>Неуверенность в стабильных и справедливых ценах при продажи скота снижает интерес малых фермеров к наращиванию поголовья КРС.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4C0362-FE35-FDD1-53AA-F74F0081C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9550" y="52092"/>
            <a:ext cx="707197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7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D9740-A21E-DDA8-F25A-5C8321692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3" y="1517236"/>
            <a:ext cx="11723570" cy="2309594"/>
          </a:xfrm>
        </p:spPr>
        <p:txBody>
          <a:bodyPr>
            <a:normAutofit/>
          </a:bodyPr>
          <a:lstStyle/>
          <a:p>
            <a:pPr algn="ctr"/>
            <a:r>
              <a:rPr lang="ru-RU" sz="5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Агрокластер</a:t>
            </a:r>
            <a:r>
              <a:rPr lang="ru-RU" sz="5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отдалённых территориях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707A96-D1E2-4A43-C75A-1D0E87365B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Фермерское хозяйство фон">
            <a:extLst>
              <a:ext uri="{FF2B5EF4-FFF2-40B4-BE49-F238E27FC236}">
                <a16:creationId xmlns:a16="http://schemas.microsoft.com/office/drawing/2014/main" id="{FA3959F9-3034-DF2B-C371-53A68A912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28162"/>
            <a:ext cx="12237859" cy="242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463A52-C11B-D552-4C5D-296FF6B44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9550" y="52092"/>
            <a:ext cx="707197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26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4"/>
          <p:cNvGraphicFramePr>
            <a:graphicFrameLocks/>
          </p:cNvGraphicFramePr>
          <p:nvPr/>
        </p:nvGraphicFramePr>
        <p:xfrm>
          <a:off x="4009397" y="2671061"/>
          <a:ext cx="7793666" cy="3796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5" descr="A couple of cows stand in a grassy field&#10;&#10;Description automatically generated with medium confidence">
            <a:extLst>
              <a:ext uri="{FF2B5EF4-FFF2-40B4-BE49-F238E27FC236}">
                <a16:creationId xmlns:a16="http://schemas.microsoft.com/office/drawing/2014/main" id="{83A6F49B-091E-6CB4-0987-EF59C8241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2" b="2735"/>
          <a:stretch/>
        </p:blipFill>
        <p:spPr>
          <a:xfrm flipH="1">
            <a:off x="-26582" y="2"/>
            <a:ext cx="3816097" cy="2286061"/>
          </a:xfrm>
          <a:custGeom>
            <a:avLst/>
            <a:gdLst/>
            <a:ahLst/>
            <a:cxnLst/>
            <a:rect l="l" t="t" r="r" b="b"/>
            <a:pathLst>
              <a:path w="3590027" h="2286061">
                <a:moveTo>
                  <a:pt x="55541" y="0"/>
                </a:moveTo>
                <a:lnTo>
                  <a:pt x="3590027" y="0"/>
                </a:lnTo>
                <a:lnTo>
                  <a:pt x="3590027" y="2286061"/>
                </a:lnTo>
                <a:lnTo>
                  <a:pt x="374525" y="2286061"/>
                </a:lnTo>
                <a:lnTo>
                  <a:pt x="374911" y="2284627"/>
                </a:lnTo>
                <a:lnTo>
                  <a:pt x="374391" y="2281071"/>
                </a:lnTo>
                <a:cubicBezTo>
                  <a:pt x="370534" y="2273526"/>
                  <a:pt x="361407" y="2266049"/>
                  <a:pt x="373625" y="2256735"/>
                </a:cubicBezTo>
                <a:cubicBezTo>
                  <a:pt x="362794" y="2235081"/>
                  <a:pt x="370320" y="2225418"/>
                  <a:pt x="356413" y="2207779"/>
                </a:cubicBezTo>
                <a:cubicBezTo>
                  <a:pt x="349802" y="2183182"/>
                  <a:pt x="378148" y="2196031"/>
                  <a:pt x="363286" y="2163397"/>
                </a:cubicBezTo>
                <a:cubicBezTo>
                  <a:pt x="367406" y="2145632"/>
                  <a:pt x="367723" y="2126870"/>
                  <a:pt x="364210" y="2108921"/>
                </a:cubicBezTo>
                <a:cubicBezTo>
                  <a:pt x="358638" y="2109359"/>
                  <a:pt x="363786" y="2099222"/>
                  <a:pt x="364268" y="2095371"/>
                </a:cubicBezTo>
                <a:cubicBezTo>
                  <a:pt x="360988" y="2096888"/>
                  <a:pt x="357369" y="2090579"/>
                  <a:pt x="359345" y="2086795"/>
                </a:cubicBezTo>
                <a:cubicBezTo>
                  <a:pt x="351152" y="2070422"/>
                  <a:pt x="326132" y="2023010"/>
                  <a:pt x="315107" y="1997133"/>
                </a:cubicBezTo>
                <a:cubicBezTo>
                  <a:pt x="308045" y="1970850"/>
                  <a:pt x="289665" y="1960514"/>
                  <a:pt x="293195" y="1931530"/>
                </a:cubicBezTo>
                <a:cubicBezTo>
                  <a:pt x="286521" y="1906952"/>
                  <a:pt x="275123" y="1888346"/>
                  <a:pt x="273945" y="1865415"/>
                </a:cubicBezTo>
                <a:cubicBezTo>
                  <a:pt x="267164" y="1859102"/>
                  <a:pt x="263254" y="1851970"/>
                  <a:pt x="268160" y="1840912"/>
                </a:cubicBezTo>
                <a:cubicBezTo>
                  <a:pt x="259957" y="1818917"/>
                  <a:pt x="248681" y="1818017"/>
                  <a:pt x="252621" y="1799727"/>
                </a:cubicBezTo>
                <a:cubicBezTo>
                  <a:pt x="226965" y="1792544"/>
                  <a:pt x="245972" y="1788427"/>
                  <a:pt x="243268" y="1772366"/>
                </a:cubicBezTo>
                <a:cubicBezTo>
                  <a:pt x="242580" y="1758782"/>
                  <a:pt x="257634" y="1775021"/>
                  <a:pt x="254410" y="1763319"/>
                </a:cubicBezTo>
                <a:cubicBezTo>
                  <a:pt x="245041" y="1754366"/>
                  <a:pt x="260009" y="1745626"/>
                  <a:pt x="249400" y="1736863"/>
                </a:cubicBezTo>
                <a:cubicBezTo>
                  <a:pt x="239452" y="1746887"/>
                  <a:pt x="242075" y="1710984"/>
                  <a:pt x="232034" y="1716250"/>
                </a:cubicBezTo>
                <a:cubicBezTo>
                  <a:pt x="241839" y="1696943"/>
                  <a:pt x="222687" y="1702423"/>
                  <a:pt x="221532" y="1685674"/>
                </a:cubicBezTo>
                <a:cubicBezTo>
                  <a:pt x="224228" y="1675742"/>
                  <a:pt x="223284" y="1670400"/>
                  <a:pt x="215121" y="1667454"/>
                </a:cubicBezTo>
                <a:cubicBezTo>
                  <a:pt x="228910" y="1620847"/>
                  <a:pt x="209136" y="1648291"/>
                  <a:pt x="207944" y="1613562"/>
                </a:cubicBezTo>
                <a:cubicBezTo>
                  <a:pt x="208785" y="1582461"/>
                  <a:pt x="204727" y="1550367"/>
                  <a:pt x="220227" y="1511026"/>
                </a:cubicBezTo>
                <a:cubicBezTo>
                  <a:pt x="225536" y="1502252"/>
                  <a:pt x="224042" y="1489870"/>
                  <a:pt x="216894" y="1483370"/>
                </a:cubicBezTo>
                <a:cubicBezTo>
                  <a:pt x="215663" y="1482252"/>
                  <a:pt x="214307" y="1481352"/>
                  <a:pt x="212870" y="1480704"/>
                </a:cubicBezTo>
                <a:cubicBezTo>
                  <a:pt x="211294" y="1464166"/>
                  <a:pt x="210936" y="1406634"/>
                  <a:pt x="207440" y="1384145"/>
                </a:cubicBezTo>
                <a:cubicBezTo>
                  <a:pt x="202296" y="1371919"/>
                  <a:pt x="183953" y="1361407"/>
                  <a:pt x="191893" y="1345769"/>
                </a:cubicBezTo>
                <a:cubicBezTo>
                  <a:pt x="182175" y="1349539"/>
                  <a:pt x="193813" y="1327478"/>
                  <a:pt x="185123" y="1323526"/>
                </a:cubicBezTo>
                <a:cubicBezTo>
                  <a:pt x="177969" y="1321283"/>
                  <a:pt x="179833" y="1314067"/>
                  <a:pt x="178039" y="1308143"/>
                </a:cubicBezTo>
                <a:cubicBezTo>
                  <a:pt x="171176" y="1303175"/>
                  <a:pt x="168933" y="1274276"/>
                  <a:pt x="171623" y="1264678"/>
                </a:cubicBezTo>
                <a:cubicBezTo>
                  <a:pt x="183641" y="1238216"/>
                  <a:pt x="157020" y="1212085"/>
                  <a:pt x="165849" y="1190826"/>
                </a:cubicBezTo>
                <a:cubicBezTo>
                  <a:pt x="166089" y="1184982"/>
                  <a:pt x="165173" y="1179989"/>
                  <a:pt x="163542" y="1175552"/>
                </a:cubicBezTo>
                <a:lnTo>
                  <a:pt x="157278" y="1164199"/>
                </a:lnTo>
                <a:lnTo>
                  <a:pt x="152094" y="1163115"/>
                </a:lnTo>
                <a:lnTo>
                  <a:pt x="150137" y="1154998"/>
                </a:lnTo>
                <a:lnTo>
                  <a:pt x="148723" y="1153211"/>
                </a:lnTo>
                <a:cubicBezTo>
                  <a:pt x="146000" y="1149806"/>
                  <a:pt x="143447" y="1146365"/>
                  <a:pt x="141505" y="1142589"/>
                </a:cubicBezTo>
                <a:cubicBezTo>
                  <a:pt x="162759" y="1135765"/>
                  <a:pt x="128479" y="1109349"/>
                  <a:pt x="148318" y="1110687"/>
                </a:cubicBezTo>
                <a:cubicBezTo>
                  <a:pt x="141338" y="1088754"/>
                  <a:pt x="162051" y="1095782"/>
                  <a:pt x="138418" y="1079028"/>
                </a:cubicBezTo>
                <a:cubicBezTo>
                  <a:pt x="141422" y="1036249"/>
                  <a:pt x="98800" y="975622"/>
                  <a:pt x="112683" y="934848"/>
                </a:cubicBezTo>
                <a:cubicBezTo>
                  <a:pt x="106253" y="902197"/>
                  <a:pt x="101803" y="908889"/>
                  <a:pt x="99838" y="883115"/>
                </a:cubicBezTo>
                <a:cubicBezTo>
                  <a:pt x="95023" y="841516"/>
                  <a:pt x="99439" y="730242"/>
                  <a:pt x="100540" y="697746"/>
                </a:cubicBezTo>
                <a:cubicBezTo>
                  <a:pt x="103176" y="694835"/>
                  <a:pt x="105075" y="691595"/>
                  <a:pt x="106444" y="688135"/>
                </a:cubicBezTo>
                <a:lnTo>
                  <a:pt x="109021" y="677825"/>
                </a:lnTo>
                <a:lnTo>
                  <a:pt x="108115" y="676718"/>
                </a:lnTo>
                <a:cubicBezTo>
                  <a:pt x="105998" y="671461"/>
                  <a:pt x="106224" y="667939"/>
                  <a:pt x="107483" y="665196"/>
                </a:cubicBezTo>
                <a:lnTo>
                  <a:pt x="109785" y="662360"/>
                </a:lnTo>
                <a:cubicBezTo>
                  <a:pt x="109896" y="659692"/>
                  <a:pt x="110005" y="657024"/>
                  <a:pt x="110116" y="654356"/>
                </a:cubicBezTo>
                <a:lnTo>
                  <a:pt x="112830" y="638326"/>
                </a:lnTo>
                <a:lnTo>
                  <a:pt x="111405" y="635573"/>
                </a:lnTo>
                <a:cubicBezTo>
                  <a:pt x="111766" y="627641"/>
                  <a:pt x="112127" y="619711"/>
                  <a:pt x="112488" y="611779"/>
                </a:cubicBezTo>
                <a:lnTo>
                  <a:pt x="111585" y="611570"/>
                </a:lnTo>
                <a:cubicBezTo>
                  <a:pt x="109585" y="610553"/>
                  <a:pt x="108157" y="608779"/>
                  <a:pt x="107883" y="605373"/>
                </a:cubicBezTo>
                <a:cubicBezTo>
                  <a:pt x="94861" y="612317"/>
                  <a:pt x="102560" y="603925"/>
                  <a:pt x="102896" y="593265"/>
                </a:cubicBezTo>
                <a:cubicBezTo>
                  <a:pt x="82750" y="601672"/>
                  <a:pt x="91829" y="570358"/>
                  <a:pt x="80049" y="566796"/>
                </a:cubicBezTo>
                <a:cubicBezTo>
                  <a:pt x="80751" y="558777"/>
                  <a:pt x="81127" y="550449"/>
                  <a:pt x="81076" y="542003"/>
                </a:cubicBezTo>
                <a:lnTo>
                  <a:pt x="80782" y="537065"/>
                </a:lnTo>
                <a:lnTo>
                  <a:pt x="80570" y="536988"/>
                </a:lnTo>
                <a:cubicBezTo>
                  <a:pt x="80066" y="535962"/>
                  <a:pt x="79803" y="534356"/>
                  <a:pt x="79849" y="531824"/>
                </a:cubicBezTo>
                <a:cubicBezTo>
                  <a:pt x="79982" y="530571"/>
                  <a:pt x="80115" y="529316"/>
                  <a:pt x="80248" y="528062"/>
                </a:cubicBezTo>
                <a:lnTo>
                  <a:pt x="79678" y="518485"/>
                </a:lnTo>
                <a:lnTo>
                  <a:pt x="78110" y="515331"/>
                </a:lnTo>
                <a:lnTo>
                  <a:pt x="75508" y="514285"/>
                </a:lnTo>
                <a:cubicBezTo>
                  <a:pt x="75584" y="513984"/>
                  <a:pt x="75661" y="513684"/>
                  <a:pt x="75737" y="513383"/>
                </a:cubicBezTo>
                <a:cubicBezTo>
                  <a:pt x="79718" y="506428"/>
                  <a:pt x="85962" y="504061"/>
                  <a:pt x="67686" y="496217"/>
                </a:cubicBezTo>
                <a:cubicBezTo>
                  <a:pt x="73835" y="480415"/>
                  <a:pt x="62846" y="477844"/>
                  <a:pt x="57500" y="456819"/>
                </a:cubicBezTo>
                <a:cubicBezTo>
                  <a:pt x="63701" y="447662"/>
                  <a:pt x="60737" y="440645"/>
                  <a:pt x="54845" y="433921"/>
                </a:cubicBezTo>
                <a:cubicBezTo>
                  <a:pt x="56529" y="413153"/>
                  <a:pt x="47616" y="394670"/>
                  <a:pt x="44096" y="371565"/>
                </a:cubicBezTo>
                <a:cubicBezTo>
                  <a:pt x="51167" y="346102"/>
                  <a:pt x="34355" y="333950"/>
                  <a:pt x="30662" y="309255"/>
                </a:cubicBezTo>
                <a:cubicBezTo>
                  <a:pt x="44431" y="287121"/>
                  <a:pt x="16060" y="292131"/>
                  <a:pt x="9126" y="279695"/>
                </a:cubicBezTo>
                <a:lnTo>
                  <a:pt x="8321" y="276131"/>
                </a:lnTo>
                <a:cubicBezTo>
                  <a:pt x="8847" y="272979"/>
                  <a:pt x="9373" y="269827"/>
                  <a:pt x="9898" y="266675"/>
                </a:cubicBezTo>
                <a:lnTo>
                  <a:pt x="11114" y="263164"/>
                </a:lnTo>
                <a:cubicBezTo>
                  <a:pt x="11719" y="260728"/>
                  <a:pt x="11824" y="259088"/>
                  <a:pt x="11568" y="257930"/>
                </a:cubicBezTo>
                <a:lnTo>
                  <a:pt x="11381" y="257787"/>
                </a:lnTo>
                <a:cubicBezTo>
                  <a:pt x="11652" y="256160"/>
                  <a:pt x="11923" y="254537"/>
                  <a:pt x="12194" y="252911"/>
                </a:cubicBezTo>
                <a:cubicBezTo>
                  <a:pt x="14019" y="244718"/>
                  <a:pt x="16224" y="236781"/>
                  <a:pt x="18675" y="229244"/>
                </a:cubicBezTo>
                <a:cubicBezTo>
                  <a:pt x="8172" y="221970"/>
                  <a:pt x="23817" y="194608"/>
                  <a:pt x="2640" y="196202"/>
                </a:cubicBezTo>
                <a:cubicBezTo>
                  <a:pt x="5326" y="185991"/>
                  <a:pt x="14567" y="180370"/>
                  <a:pt x="545" y="182861"/>
                </a:cubicBezTo>
                <a:lnTo>
                  <a:pt x="0" y="181059"/>
                </a:lnTo>
                <a:lnTo>
                  <a:pt x="3636" y="175332"/>
                </a:lnTo>
                <a:cubicBezTo>
                  <a:pt x="5514" y="169067"/>
                  <a:pt x="7319" y="163340"/>
                  <a:pt x="9730" y="168283"/>
                </a:cubicBezTo>
                <a:cubicBezTo>
                  <a:pt x="17022" y="161170"/>
                  <a:pt x="9064" y="152053"/>
                  <a:pt x="15636" y="144668"/>
                </a:cubicBezTo>
                <a:cubicBezTo>
                  <a:pt x="18849" y="134303"/>
                  <a:pt x="8085" y="147849"/>
                  <a:pt x="9994" y="135578"/>
                </a:cubicBezTo>
                <a:cubicBezTo>
                  <a:pt x="9962" y="134513"/>
                  <a:pt x="9930" y="133450"/>
                  <a:pt x="9899" y="132385"/>
                </a:cubicBezTo>
                <a:lnTo>
                  <a:pt x="11353" y="127078"/>
                </a:lnTo>
                <a:lnTo>
                  <a:pt x="14188" y="125083"/>
                </a:lnTo>
                <a:cubicBezTo>
                  <a:pt x="16003" y="122834"/>
                  <a:pt x="16999" y="119498"/>
                  <a:pt x="16135" y="113721"/>
                </a:cubicBezTo>
                <a:lnTo>
                  <a:pt x="15735" y="112842"/>
                </a:lnTo>
                <a:lnTo>
                  <a:pt x="18588" y="111486"/>
                </a:lnTo>
                <a:lnTo>
                  <a:pt x="20607" y="102893"/>
                </a:lnTo>
                <a:lnTo>
                  <a:pt x="28060" y="95828"/>
                </a:lnTo>
                <a:lnTo>
                  <a:pt x="27113" y="91046"/>
                </a:lnTo>
                <a:lnTo>
                  <a:pt x="24346" y="90965"/>
                </a:lnTo>
                <a:lnTo>
                  <a:pt x="32394" y="75337"/>
                </a:lnTo>
                <a:cubicBezTo>
                  <a:pt x="30690" y="64913"/>
                  <a:pt x="33807" y="58748"/>
                  <a:pt x="38546" y="53557"/>
                </a:cubicBezTo>
                <a:cubicBezTo>
                  <a:pt x="40162" y="43198"/>
                  <a:pt x="43182" y="34022"/>
                  <a:pt x="46634" y="24714"/>
                </a:cubicBezTo>
                <a:close/>
              </a:path>
            </a:pathLst>
          </a:custGeom>
        </p:spPr>
      </p:pic>
      <p:pic>
        <p:nvPicPr>
          <p:cNvPr id="10" name="Picture 9" descr="A picture containing wooden&#10;&#10;Description automatically generated">
            <a:extLst>
              <a:ext uri="{FF2B5EF4-FFF2-40B4-BE49-F238E27FC236}">
                <a16:creationId xmlns:a16="http://schemas.microsoft.com/office/drawing/2014/main" id="{FAAF68BF-5CDC-DBCA-BDBB-93173F52212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566"/>
          <a:stretch/>
        </p:blipFill>
        <p:spPr>
          <a:xfrm flipH="1">
            <a:off x="-26581" y="4558290"/>
            <a:ext cx="3748595" cy="2299710"/>
          </a:xfrm>
          <a:custGeom>
            <a:avLst/>
            <a:gdLst/>
            <a:ahLst/>
            <a:cxnLst/>
            <a:rect l="l" t="t" r="r" b="b"/>
            <a:pathLst>
              <a:path w="3536008" h="2299710">
                <a:moveTo>
                  <a:pt x="174071" y="0"/>
                </a:moveTo>
                <a:lnTo>
                  <a:pt x="3536008" y="0"/>
                </a:lnTo>
                <a:lnTo>
                  <a:pt x="3536008" y="2299710"/>
                </a:lnTo>
                <a:lnTo>
                  <a:pt x="0" y="2299710"/>
                </a:lnTo>
                <a:lnTo>
                  <a:pt x="3296" y="2290566"/>
                </a:lnTo>
                <a:cubicBezTo>
                  <a:pt x="4390" y="2263981"/>
                  <a:pt x="16486" y="2256055"/>
                  <a:pt x="23596" y="2232760"/>
                </a:cubicBezTo>
                <a:cubicBezTo>
                  <a:pt x="19688" y="2204299"/>
                  <a:pt x="40168" y="2223504"/>
                  <a:pt x="44084" y="2202872"/>
                </a:cubicBezTo>
                <a:cubicBezTo>
                  <a:pt x="43078" y="2165627"/>
                  <a:pt x="51292" y="2207361"/>
                  <a:pt x="59857" y="2154886"/>
                </a:cubicBezTo>
                <a:cubicBezTo>
                  <a:pt x="59096" y="2151297"/>
                  <a:pt x="61949" y="2145857"/>
                  <a:pt x="63736" y="2147494"/>
                </a:cubicBezTo>
                <a:cubicBezTo>
                  <a:pt x="63874" y="2143960"/>
                  <a:pt x="61925" y="2134352"/>
                  <a:pt x="65196" y="2135192"/>
                </a:cubicBezTo>
                <a:cubicBezTo>
                  <a:pt x="69271" y="2119179"/>
                  <a:pt x="71152" y="2102127"/>
                  <a:pt x="70657" y="2085677"/>
                </a:cubicBezTo>
                <a:cubicBezTo>
                  <a:pt x="83116" y="2057236"/>
                  <a:pt x="64804" y="2066654"/>
                  <a:pt x="71458" y="2044854"/>
                </a:cubicBezTo>
                <a:cubicBezTo>
                  <a:pt x="81693" y="2029945"/>
                  <a:pt x="78274" y="2020581"/>
                  <a:pt x="87119" y="2001785"/>
                </a:cubicBezTo>
                <a:cubicBezTo>
                  <a:pt x="80865" y="1992364"/>
                  <a:pt x="87130" y="1986302"/>
                  <a:pt x="90261" y="1979759"/>
                </a:cubicBezTo>
                <a:lnTo>
                  <a:pt x="90963" y="1976573"/>
                </a:lnTo>
                <a:lnTo>
                  <a:pt x="90139" y="1961273"/>
                </a:lnTo>
                <a:cubicBezTo>
                  <a:pt x="94565" y="1959348"/>
                  <a:pt x="89190" y="1950091"/>
                  <a:pt x="88303" y="1945933"/>
                </a:cubicBezTo>
                <a:cubicBezTo>
                  <a:pt x="91076" y="1946226"/>
                  <a:pt x="93079" y="1937496"/>
                  <a:pt x="91030" y="1934066"/>
                </a:cubicBezTo>
                <a:cubicBezTo>
                  <a:pt x="86181" y="1866566"/>
                  <a:pt x="109203" y="1907003"/>
                  <a:pt x="96724" y="1865338"/>
                </a:cubicBezTo>
                <a:cubicBezTo>
                  <a:pt x="95517" y="1838316"/>
                  <a:pt x="127413" y="1842201"/>
                  <a:pt x="113874" y="1813131"/>
                </a:cubicBezTo>
                <a:cubicBezTo>
                  <a:pt x="115942" y="1780249"/>
                  <a:pt x="128988" y="1760531"/>
                  <a:pt x="122392" y="1729197"/>
                </a:cubicBezTo>
                <a:cubicBezTo>
                  <a:pt x="124379" y="1698417"/>
                  <a:pt x="130858" y="1672358"/>
                  <a:pt x="128755" y="1645837"/>
                </a:cubicBezTo>
                <a:cubicBezTo>
                  <a:pt x="133238" y="1635728"/>
                  <a:pt x="135361" y="1625938"/>
                  <a:pt x="130055" y="1615530"/>
                </a:cubicBezTo>
                <a:cubicBezTo>
                  <a:pt x="133582" y="1587016"/>
                  <a:pt x="142303" y="1581091"/>
                  <a:pt x="136799" y="1562061"/>
                </a:cubicBezTo>
                <a:cubicBezTo>
                  <a:pt x="141591" y="1557235"/>
                  <a:pt x="144219" y="1553839"/>
                  <a:pt x="145467" y="1551158"/>
                </a:cubicBezTo>
                <a:cubicBezTo>
                  <a:pt x="149209" y="1543117"/>
                  <a:pt x="140520" y="1541504"/>
                  <a:pt x="140520" y="1526962"/>
                </a:cubicBezTo>
                <a:cubicBezTo>
                  <a:pt x="139265" y="1511257"/>
                  <a:pt x="129606" y="1536224"/>
                  <a:pt x="130590" y="1521549"/>
                </a:cubicBezTo>
                <a:cubicBezTo>
                  <a:pt x="136752" y="1507317"/>
                  <a:pt x="123862" y="1503919"/>
                  <a:pt x="131024" y="1489363"/>
                </a:cubicBezTo>
                <a:cubicBezTo>
                  <a:pt x="140147" y="1496405"/>
                  <a:pt x="133349" y="1456829"/>
                  <a:pt x="141917" y="1458433"/>
                </a:cubicBezTo>
                <a:cubicBezTo>
                  <a:pt x="131680" y="1440801"/>
                  <a:pt x="147421" y="1438684"/>
                  <a:pt x="146112" y="1419183"/>
                </a:cubicBezTo>
                <a:cubicBezTo>
                  <a:pt x="142687" y="1409093"/>
                  <a:pt x="142723" y="1402625"/>
                  <a:pt x="148734" y="1395733"/>
                </a:cubicBezTo>
                <a:cubicBezTo>
                  <a:pt x="131769" y="1348873"/>
                  <a:pt x="150895" y="1371395"/>
                  <a:pt x="147244" y="1331489"/>
                </a:cubicBezTo>
                <a:cubicBezTo>
                  <a:pt x="142478" y="1296582"/>
                  <a:pt x="141422" y="1258418"/>
                  <a:pt x="124074" y="1220545"/>
                </a:cubicBezTo>
                <a:cubicBezTo>
                  <a:pt x="118753" y="1212902"/>
                  <a:pt x="118289" y="1198207"/>
                  <a:pt x="123036" y="1187727"/>
                </a:cubicBezTo>
                <a:cubicBezTo>
                  <a:pt x="123853" y="1185922"/>
                  <a:pt x="124797" y="1184315"/>
                  <a:pt x="125838" y="1182952"/>
                </a:cubicBezTo>
                <a:cubicBezTo>
                  <a:pt x="113111" y="1159666"/>
                  <a:pt x="122052" y="1149149"/>
                  <a:pt x="112884" y="1137645"/>
                </a:cubicBezTo>
                <a:cubicBezTo>
                  <a:pt x="112383" y="1105016"/>
                  <a:pt x="125319" y="1081698"/>
                  <a:pt x="117345" y="1071081"/>
                </a:cubicBezTo>
                <a:cubicBezTo>
                  <a:pt x="119762" y="1054975"/>
                  <a:pt x="132758" y="1035075"/>
                  <a:pt x="124466" y="1020791"/>
                </a:cubicBezTo>
                <a:cubicBezTo>
                  <a:pt x="132583" y="1020841"/>
                  <a:pt x="120544" y="1000883"/>
                  <a:pt x="126836" y="992624"/>
                </a:cubicBezTo>
                <a:cubicBezTo>
                  <a:pt x="132150" y="986966"/>
                  <a:pt x="129736" y="979591"/>
                  <a:pt x="130361" y="972093"/>
                </a:cubicBezTo>
                <a:cubicBezTo>
                  <a:pt x="135086" y="963474"/>
                  <a:pt x="133028" y="929723"/>
                  <a:pt x="129650" y="920007"/>
                </a:cubicBezTo>
                <a:cubicBezTo>
                  <a:pt x="116733" y="895225"/>
                  <a:pt x="134154" y="854006"/>
                  <a:pt x="124424" y="833737"/>
                </a:cubicBezTo>
                <a:cubicBezTo>
                  <a:pt x="123465" y="827213"/>
                  <a:pt x="123524" y="821152"/>
                  <a:pt x="124217" y="815409"/>
                </a:cubicBezTo>
                <a:lnTo>
                  <a:pt x="127629" y="799808"/>
                </a:lnTo>
                <a:lnTo>
                  <a:pt x="131550" y="796323"/>
                </a:lnTo>
                <a:cubicBezTo>
                  <a:pt x="131704" y="792972"/>
                  <a:pt x="131859" y="789620"/>
                  <a:pt x="132012" y="786268"/>
                </a:cubicBezTo>
                <a:lnTo>
                  <a:pt x="132885" y="783626"/>
                </a:lnTo>
                <a:cubicBezTo>
                  <a:pt x="134570" y="778582"/>
                  <a:pt x="136118" y="773568"/>
                  <a:pt x="137143" y="768440"/>
                </a:cubicBezTo>
                <a:cubicBezTo>
                  <a:pt x="119576" y="769946"/>
                  <a:pt x="142966" y="725073"/>
                  <a:pt x="127588" y="735221"/>
                </a:cubicBezTo>
                <a:cubicBezTo>
                  <a:pt x="130164" y="707309"/>
                  <a:pt x="120045" y="699027"/>
                  <a:pt x="136362" y="669743"/>
                </a:cubicBezTo>
                <a:cubicBezTo>
                  <a:pt x="128358" y="622533"/>
                  <a:pt x="145308" y="590026"/>
                  <a:pt x="129038" y="549822"/>
                </a:cubicBezTo>
                <a:cubicBezTo>
                  <a:pt x="136385" y="556535"/>
                  <a:pt x="136663" y="532398"/>
                  <a:pt x="134387" y="518637"/>
                </a:cubicBezTo>
                <a:cubicBezTo>
                  <a:pt x="163437" y="543245"/>
                  <a:pt x="112970" y="460209"/>
                  <a:pt x="135546" y="456032"/>
                </a:cubicBezTo>
                <a:cubicBezTo>
                  <a:pt x="115999" y="449155"/>
                  <a:pt x="140264" y="386805"/>
                  <a:pt x="122091" y="354978"/>
                </a:cubicBezTo>
                <a:cubicBezTo>
                  <a:pt x="122763" y="334261"/>
                  <a:pt x="124212" y="301156"/>
                  <a:pt x="122761" y="282556"/>
                </a:cubicBezTo>
                <a:lnTo>
                  <a:pt x="130481" y="236905"/>
                </a:lnTo>
                <a:cubicBezTo>
                  <a:pt x="137099" y="212332"/>
                  <a:pt x="135398" y="208026"/>
                  <a:pt x="145794" y="155701"/>
                </a:cubicBezTo>
                <a:cubicBezTo>
                  <a:pt x="151479" y="88175"/>
                  <a:pt x="163196" y="99658"/>
                  <a:pt x="165222" y="34439"/>
                </a:cubicBezTo>
                <a:cubicBezTo>
                  <a:pt x="166716" y="33668"/>
                  <a:pt x="168320" y="28702"/>
                  <a:pt x="169950" y="21606"/>
                </a:cubicBezTo>
                <a:close/>
              </a:path>
            </a:pathLst>
          </a:custGeom>
        </p:spPr>
      </p:pic>
      <p:sp>
        <p:nvSpPr>
          <p:cNvPr id="9" name="Прямоугольник 8"/>
          <p:cNvSpPr/>
          <p:nvPr/>
        </p:nvSpPr>
        <p:spPr>
          <a:xfrm>
            <a:off x="3605084" y="1078109"/>
            <a:ext cx="84251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/>
              <a:t>Производственный формат отношений, построенный на принципах разделения технологического процесса и глубокой специализации с участием фермерских хозяйств</a:t>
            </a:r>
            <a:r>
              <a:rPr lang="en-US" sz="2000" b="1" dirty="0"/>
              <a:t> </a:t>
            </a:r>
            <a:r>
              <a:rPr lang="ru-RU" sz="2000" b="1" dirty="0"/>
              <a:t>и крупного бизнеса, – партнёров  при кооперационном взаимодействии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4009397" y="241104"/>
            <a:ext cx="6479216" cy="424732"/>
          </a:xfrm>
        </p:spPr>
        <p:txBody>
          <a:bodyPr wrap="square">
            <a:spAutoFit/>
          </a:bodyPr>
          <a:lstStyle/>
          <a:p>
            <a:pPr defTabSz="457200"/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Суть отраслевой модели кластера</a:t>
            </a:r>
          </a:p>
        </p:txBody>
      </p:sp>
      <p:sp>
        <p:nvSpPr>
          <p:cNvPr id="16" name="Овал 15"/>
          <p:cNvSpPr/>
          <p:nvPr/>
        </p:nvSpPr>
        <p:spPr>
          <a:xfrm>
            <a:off x="198421" y="2390776"/>
            <a:ext cx="3526641" cy="1919865"/>
          </a:xfrm>
          <a:prstGeom prst="ellipse">
            <a:avLst/>
          </a:prstGeom>
          <a:solidFill>
            <a:schemeClr val="bg1">
              <a:lumMod val="95000"/>
              <a:alpha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07" tIns="45443" rIns="90807" bIns="45443" anchor="ctr"/>
          <a:lstStyle/>
          <a:p>
            <a:pPr algn="ctr" defTabSz="908048">
              <a:defRPr/>
            </a:pPr>
            <a:r>
              <a:rPr lang="ru-RU" sz="2000" b="1" dirty="0">
                <a:solidFill>
                  <a:prstClr val="black"/>
                </a:solidFill>
                <a:cs typeface="Calibri" panose="020F0502020204030204" pitchFamily="34" charset="0"/>
              </a:rPr>
              <a:t>СПОСОБСТВУЕТ РЕШЕНИЮ ТРЁХ</a:t>
            </a:r>
          </a:p>
          <a:p>
            <a:pPr algn="ctr" defTabSz="908048">
              <a:defRPr/>
            </a:pPr>
            <a:r>
              <a:rPr lang="ru-RU" sz="2000" b="1" dirty="0">
                <a:solidFill>
                  <a:prstClr val="black"/>
                </a:solidFill>
                <a:cs typeface="Calibri" panose="020F0502020204030204" pitchFamily="34" charset="0"/>
              </a:rPr>
              <a:t>ВАЖНЫХ ЗАДАЧ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0612CB-6317-9681-FC4A-F87CADA554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69550" y="52092"/>
            <a:ext cx="707197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4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21721" y="165870"/>
            <a:ext cx="10764687" cy="852528"/>
          </a:xfrm>
          <a:prstGeom prst="rect">
            <a:avLst/>
          </a:prstGeom>
        </p:spPr>
        <p:txBody>
          <a:bodyPr vert="horz" lIns="91424" tIns="45712" rIns="91424" bIns="45712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rebuchet MS" panose="020B0603020202020204" pitchFamily="34" charset="0"/>
              </a:rPr>
              <a:t>Для успешного развития региональной экономики необходимо использовать все элементы цепочки создания стоимости в производстве говядины</a:t>
            </a:r>
          </a:p>
        </p:txBody>
      </p:sp>
      <p:sp>
        <p:nvSpPr>
          <p:cNvPr id="13" name="ee4pHeader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767351" y="1674877"/>
            <a:ext cx="1813761" cy="904228"/>
          </a:xfrm>
          <a:prstGeom prst="homePlate">
            <a:avLst>
              <a:gd name="adj" fmla="val 12004"/>
            </a:avLst>
          </a:prstGeom>
          <a:solidFill>
            <a:schemeClr val="accent1">
              <a:lumMod val="50000"/>
            </a:schemeClr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Trebuchet MS" panose="020B0603020202020204" pitchFamily="34" charset="0"/>
              </a:rPr>
              <a:t>Племенные хозяйства</a:t>
            </a:r>
          </a:p>
        </p:txBody>
      </p:sp>
      <p:sp>
        <p:nvSpPr>
          <p:cNvPr id="14" name="ee4pHeader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406614" y="1688426"/>
            <a:ext cx="1679324" cy="797316"/>
          </a:xfrm>
          <a:prstGeom prst="chevron">
            <a:avLst>
              <a:gd name="adj" fmla="val 12004"/>
            </a:avLst>
          </a:prstGeom>
          <a:solidFill>
            <a:schemeClr val="accent1">
              <a:lumMod val="50000"/>
            </a:schemeClr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Trebuchet MS" panose="020B0603020202020204" pitchFamily="34" charset="0"/>
              </a:rPr>
              <a:t>Мясо</a:t>
            </a:r>
          </a:p>
          <a:p>
            <a:pPr algn="ctr" eaLnBrk="0" hangingPunct="0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Trebuchet MS" panose="020B0603020202020204" pitchFamily="34" charset="0"/>
              </a:rPr>
              <a:t>комбинаты</a:t>
            </a:r>
          </a:p>
        </p:txBody>
      </p:sp>
      <p:sp>
        <p:nvSpPr>
          <p:cNvPr id="16" name="ee4pContent1"/>
          <p:cNvSpPr txBox="1"/>
          <p:nvPr/>
        </p:nvSpPr>
        <p:spPr>
          <a:xfrm>
            <a:off x="876967" y="4337960"/>
            <a:ext cx="1869306" cy="1871247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r>
              <a:rPr lang="ru-RU" sz="1600" b="1" dirty="0"/>
              <a:t>Обеспечение отрасли племенными быками, </a:t>
            </a:r>
          </a:p>
          <a:p>
            <a:r>
              <a:rPr lang="ru-RU" sz="1600" b="1" dirty="0"/>
              <a:t>улучшение генетики по породам КРС</a:t>
            </a:r>
          </a:p>
        </p:txBody>
      </p:sp>
      <p:sp>
        <p:nvSpPr>
          <p:cNvPr id="17" name="ee4pHeader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624054" y="1688426"/>
            <a:ext cx="2048479" cy="891127"/>
          </a:xfrm>
          <a:prstGeom prst="chevron">
            <a:avLst>
              <a:gd name="adj" fmla="val 12004"/>
            </a:avLst>
          </a:prstGeom>
          <a:solidFill>
            <a:schemeClr val="accent1">
              <a:lumMod val="50000"/>
            </a:schemeClr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Trebuchet MS" panose="020B0603020202020204" pitchFamily="34" charset="0"/>
              </a:rPr>
              <a:t>Поставщики молодняка КРС</a:t>
            </a:r>
          </a:p>
        </p:txBody>
      </p:sp>
      <p:sp>
        <p:nvSpPr>
          <p:cNvPr id="19" name="ee4pContent3"/>
          <p:cNvSpPr txBox="1"/>
          <p:nvPr/>
        </p:nvSpPr>
        <p:spPr>
          <a:xfrm>
            <a:off x="2624054" y="4337960"/>
            <a:ext cx="2067437" cy="1862183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r>
              <a:rPr lang="ru-RU" sz="1600" b="1" dirty="0"/>
              <a:t>Получение недорогих телят за счет пастбищного содержания коров и реализация молодняка осенью на скотные рынки</a:t>
            </a:r>
          </a:p>
        </p:txBody>
      </p:sp>
      <p:sp>
        <p:nvSpPr>
          <p:cNvPr id="22" name="ee4pHeader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7080842" y="1688426"/>
            <a:ext cx="1325773" cy="797316"/>
          </a:xfrm>
          <a:prstGeom prst="chevron">
            <a:avLst>
              <a:gd name="adj" fmla="val 12004"/>
            </a:avLst>
          </a:prstGeom>
          <a:solidFill>
            <a:schemeClr val="accent1">
              <a:lumMod val="50000"/>
            </a:schemeClr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Trebuchet MS" panose="020B0603020202020204" pitchFamily="34" charset="0"/>
              </a:rPr>
              <a:t>Откорм</a:t>
            </a:r>
          </a:p>
        </p:txBody>
      </p:sp>
      <p:sp>
        <p:nvSpPr>
          <p:cNvPr id="24" name="ee4pContent2"/>
          <p:cNvSpPr txBox="1"/>
          <p:nvPr/>
        </p:nvSpPr>
        <p:spPr>
          <a:xfrm>
            <a:off x="6730141" y="4337958"/>
            <a:ext cx="1676473" cy="1500405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r>
              <a:rPr lang="ru-RU" sz="1600" b="1" dirty="0"/>
              <a:t>Интенсивный откорм, конверсия зерна в мясо </a:t>
            </a:r>
          </a:p>
        </p:txBody>
      </p:sp>
      <p:sp>
        <p:nvSpPr>
          <p:cNvPr id="25" name="ee4pContent4"/>
          <p:cNvSpPr txBox="1"/>
          <p:nvPr/>
        </p:nvSpPr>
        <p:spPr>
          <a:xfrm>
            <a:off x="8483681" y="4305817"/>
            <a:ext cx="1602257" cy="1500405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r>
              <a:rPr lang="ru-RU" sz="1600" b="1" dirty="0"/>
              <a:t>Промышленный забой скота, глубокая переработка</a:t>
            </a:r>
          </a:p>
        </p:txBody>
      </p:sp>
      <p:cxnSp>
        <p:nvCxnSpPr>
          <p:cNvPr id="26" name="Straight Connector 86"/>
          <p:cNvCxnSpPr/>
          <p:nvPr/>
        </p:nvCxnSpPr>
        <p:spPr>
          <a:xfrm>
            <a:off x="753266" y="4381315"/>
            <a:ext cx="0" cy="15004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e4pHeader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0085937" y="1688426"/>
            <a:ext cx="1747942" cy="797316"/>
          </a:xfrm>
          <a:prstGeom prst="chevron">
            <a:avLst>
              <a:gd name="adj" fmla="val 12004"/>
            </a:avLst>
          </a:prstGeom>
          <a:solidFill>
            <a:schemeClr val="accent1">
              <a:lumMod val="50000"/>
            </a:schemeClr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Trebuchet MS" panose="020B0603020202020204" pitchFamily="34" charset="0"/>
              </a:rPr>
              <a:t>Дистрибуция и маркетинг</a:t>
            </a:r>
          </a:p>
        </p:txBody>
      </p:sp>
      <p:sp>
        <p:nvSpPr>
          <p:cNvPr id="29" name="ee4pContent1"/>
          <p:cNvSpPr txBox="1"/>
          <p:nvPr/>
        </p:nvSpPr>
        <p:spPr>
          <a:xfrm>
            <a:off x="876968" y="2800723"/>
            <a:ext cx="1813761" cy="714751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r>
              <a:rPr lang="ru-RU" sz="1600" dirty="0"/>
              <a:t>Инвесторы</a:t>
            </a:r>
          </a:p>
          <a:p>
            <a:r>
              <a:rPr lang="ru-RU" sz="1600" dirty="0"/>
              <a:t>(средний бизнес)</a:t>
            </a:r>
          </a:p>
        </p:txBody>
      </p:sp>
      <p:sp>
        <p:nvSpPr>
          <p:cNvPr id="30" name="ee4pContent3"/>
          <p:cNvSpPr txBox="1"/>
          <p:nvPr/>
        </p:nvSpPr>
        <p:spPr>
          <a:xfrm>
            <a:off x="2690729" y="2755433"/>
            <a:ext cx="1922993" cy="760041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1400">
                <a:latin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ru-RU" sz="1600" dirty="0"/>
              <a:t>Фермеры, ЛПХ </a:t>
            </a:r>
            <a:r>
              <a:rPr lang="ru-RU" sz="1600" b="1" dirty="0"/>
              <a:t>и молочные фермы</a:t>
            </a:r>
          </a:p>
        </p:txBody>
      </p:sp>
      <p:cxnSp>
        <p:nvCxnSpPr>
          <p:cNvPr id="31" name="Straight Connector 93"/>
          <p:cNvCxnSpPr/>
          <p:nvPr/>
        </p:nvCxnSpPr>
        <p:spPr>
          <a:xfrm>
            <a:off x="767350" y="2780737"/>
            <a:ext cx="0" cy="131495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e4pContent4"/>
          <p:cNvSpPr txBox="1"/>
          <p:nvPr/>
        </p:nvSpPr>
        <p:spPr>
          <a:xfrm>
            <a:off x="10332171" y="4284966"/>
            <a:ext cx="1790220" cy="1500405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r>
              <a:rPr lang="ru-RU" sz="1600" b="1" dirty="0"/>
              <a:t>Доставка товара до рынков сбыта, финальное ценообразование</a:t>
            </a:r>
          </a:p>
        </p:txBody>
      </p:sp>
      <p:sp>
        <p:nvSpPr>
          <p:cNvPr id="33" name="ee4pContent1"/>
          <p:cNvSpPr txBox="1"/>
          <p:nvPr/>
        </p:nvSpPr>
        <p:spPr>
          <a:xfrm>
            <a:off x="8160188" y="2666353"/>
            <a:ext cx="2780706" cy="519331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/>
            <a:r>
              <a:rPr lang="ru-RU" sz="1900" dirty="0"/>
              <a:t>Инвесторы </a:t>
            </a:r>
          </a:p>
          <a:p>
            <a:pPr algn="ctr"/>
            <a:r>
              <a:rPr lang="ru-RU" sz="1900" dirty="0"/>
              <a:t>(крупный бизнес)</a:t>
            </a:r>
          </a:p>
        </p:txBody>
      </p:sp>
      <p:sp>
        <p:nvSpPr>
          <p:cNvPr id="34" name="ee4pContent2"/>
          <p:cNvSpPr txBox="1"/>
          <p:nvPr/>
        </p:nvSpPr>
        <p:spPr>
          <a:xfrm>
            <a:off x="4988164" y="2755433"/>
            <a:ext cx="2365716" cy="519331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1400">
                <a:latin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ru-RU" sz="1600" dirty="0"/>
              <a:t>Инвесторы</a:t>
            </a:r>
          </a:p>
          <a:p>
            <a:r>
              <a:rPr lang="ru-RU" sz="1600" dirty="0"/>
              <a:t>(средний бизнес)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5" name="ee4pContent2"/>
          <p:cNvSpPr txBox="1"/>
          <p:nvPr/>
        </p:nvSpPr>
        <p:spPr>
          <a:xfrm>
            <a:off x="4719256" y="4284967"/>
            <a:ext cx="2390152" cy="2063943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85710" indent="161897">
              <a:buFont typeface="Wingdings" panose="05000000000000000000" pitchFamily="2" charset="2"/>
              <a:buChar char="§"/>
            </a:pPr>
            <a:r>
              <a:rPr lang="ru-RU" sz="1600" b="1" dirty="0"/>
              <a:t>Управление фермерскими кластерами, </a:t>
            </a:r>
          </a:p>
          <a:p>
            <a:pPr marL="85710" indent="161897">
              <a:buFont typeface="Wingdings" panose="05000000000000000000" pitchFamily="2" charset="2"/>
              <a:buChar char="§"/>
            </a:pPr>
            <a:r>
              <a:rPr lang="ru-RU" sz="1600" b="1" dirty="0"/>
              <a:t>Скотные рынки, контрактация (авансирование),</a:t>
            </a:r>
          </a:p>
          <a:p>
            <a:pPr marL="85710" indent="161897">
              <a:buFont typeface="Wingdings" panose="05000000000000000000" pitchFamily="2" charset="2"/>
              <a:buChar char="§"/>
            </a:pPr>
            <a:r>
              <a:rPr lang="ru-RU" sz="1600" b="1" dirty="0"/>
              <a:t>оптовые поставки скота</a:t>
            </a:r>
          </a:p>
        </p:txBody>
      </p:sp>
      <p:sp>
        <p:nvSpPr>
          <p:cNvPr id="38" name="Стрелка вправо 37"/>
          <p:cNvSpPr/>
          <p:nvPr/>
        </p:nvSpPr>
        <p:spPr>
          <a:xfrm rot="16200000">
            <a:off x="3459020" y="3640814"/>
            <a:ext cx="378544" cy="404956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sz="2400">
              <a:solidFill>
                <a:srgbClr val="C00000"/>
              </a:solidFill>
            </a:endParaRPr>
          </a:p>
        </p:txBody>
      </p:sp>
      <p:sp>
        <p:nvSpPr>
          <p:cNvPr id="39" name="ee4pHeader2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723133" y="1563983"/>
            <a:ext cx="2258081" cy="1126019"/>
          </a:xfrm>
          <a:prstGeom prst="chevron">
            <a:avLst>
              <a:gd name="adj" fmla="val 12004"/>
            </a:avLst>
          </a:prstGeom>
          <a:solidFill>
            <a:schemeClr val="accent3">
              <a:lumMod val="20000"/>
              <a:lumOff val="80000"/>
            </a:schemeClr>
          </a:solidFill>
          <a:ln w="38100" cap="rnd" algn="ctr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ru-RU" dirty="0">
                <a:solidFill>
                  <a:schemeClr val="accent3">
                    <a:lumMod val="50000"/>
                  </a:schemeClr>
                </a:solidFill>
                <a:sym typeface="Trebuchet MS" panose="020B0603020202020204" pitchFamily="34" charset="0"/>
              </a:rPr>
              <a:t>Цифровая и наземная инфраструктура отрасли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7080841" y="2690001"/>
            <a:ext cx="46308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Текст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5600163" y="3348627"/>
            <a:ext cx="485572" cy="61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 Unicode MS" panose="020B0604020202020204" pitchFamily="34" charset="-128"/>
              </a:rPr>
              <a:t>✓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34C585-ABFE-4B08-7883-EF3477F20D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65804" y="23217"/>
            <a:ext cx="707197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9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lA3X8kQtub3YmqCAKxX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inental_Asia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9050" cap="rnd">
          <a:solidFill>
            <a:schemeClr val="accent5"/>
          </a:solidFill>
          <a:prstDash val="solid"/>
          <a:headEnd type="oval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1071</Words>
  <Application>Microsoft Office PowerPoint</Application>
  <PresentationFormat>Широкоэкранный</PresentationFormat>
  <Paragraphs>154</Paragraphs>
  <Slides>18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☞RFTone-Light</vt:lpstr>
      <vt:lpstr>Arial</vt:lpstr>
      <vt:lpstr>Arial Unicode MS</vt:lpstr>
      <vt:lpstr>Calibri</vt:lpstr>
      <vt:lpstr>Calibri Light</vt:lpstr>
      <vt:lpstr>Century Gothic</vt:lpstr>
      <vt:lpstr>Helvetica Neue</vt:lpstr>
      <vt:lpstr>RFTone-Light</vt:lpstr>
      <vt:lpstr>Tahoma</vt:lpstr>
      <vt:lpstr>Trebuchet MS</vt:lpstr>
      <vt:lpstr>Wingdings</vt:lpstr>
      <vt:lpstr>Тема Office</vt:lpstr>
      <vt:lpstr>Continental_Asia_16x9</vt:lpstr>
      <vt:lpstr>think-cell Slide</vt:lpstr>
      <vt:lpstr>Роль мясного скотоводства в развитии отдаленных сельских территорий</vt:lpstr>
      <vt:lpstr>Содержание   * Рынок говядины  * Агрокластер на отдаленных территориях  * Мультиплатформенная цифровая система  </vt:lpstr>
      <vt:lpstr>Презентация PowerPoint</vt:lpstr>
      <vt:lpstr>Презентация PowerPoint</vt:lpstr>
      <vt:lpstr>Сложности предприятий в текущей ситуации на рынке скота</vt:lpstr>
      <vt:lpstr>Сложности в текущей ситуации на рынке оборота и продажи скота</vt:lpstr>
      <vt:lpstr>Агрокластер на отдалённых территориях</vt:lpstr>
      <vt:lpstr>Суть отраслевой модели кластера</vt:lpstr>
      <vt:lpstr>Презентация PowerPoint</vt:lpstr>
      <vt:lpstr>Фермер – центральное звено экосистемы в новой модели</vt:lpstr>
      <vt:lpstr>Презентация PowerPoint</vt:lpstr>
      <vt:lpstr>Мультиплатформенная цифровая система </vt:lpstr>
      <vt:lpstr>Презентация PowerPoint</vt:lpstr>
      <vt:lpstr>Презентация PowerPoint</vt:lpstr>
      <vt:lpstr>Презентация PowerPoint</vt:lpstr>
      <vt:lpstr>Государственная поддержка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«ЭКОЛОГИЯ РАЗУМА»</dc:title>
  <dc:creator>Астафуров Евгений Александрович</dc:creator>
  <cp:lastModifiedBy>Астафуров Евгений Александрович</cp:lastModifiedBy>
  <cp:revision>78</cp:revision>
  <dcterms:created xsi:type="dcterms:W3CDTF">2023-09-04T14:39:42Z</dcterms:created>
  <dcterms:modified xsi:type="dcterms:W3CDTF">2025-06-05T02:41:13Z</dcterms:modified>
</cp:coreProperties>
</file>